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 id="2147483764" r:id="rId2"/>
  </p:sldMasterIdLst>
  <p:notesMasterIdLst>
    <p:notesMasterId r:id="rId28"/>
  </p:notesMasterIdLst>
  <p:sldIdLst>
    <p:sldId id="300" r:id="rId3"/>
    <p:sldId id="1688" r:id="rId4"/>
    <p:sldId id="304" r:id="rId5"/>
    <p:sldId id="2761" r:id="rId6"/>
    <p:sldId id="307" r:id="rId7"/>
    <p:sldId id="1697" r:id="rId8"/>
    <p:sldId id="1694" r:id="rId9"/>
    <p:sldId id="2736" r:id="rId10"/>
    <p:sldId id="2745" r:id="rId11"/>
    <p:sldId id="2755" r:id="rId12"/>
    <p:sldId id="2754" r:id="rId13"/>
    <p:sldId id="2752" r:id="rId14"/>
    <p:sldId id="2748" r:id="rId15"/>
    <p:sldId id="2749" r:id="rId16"/>
    <p:sldId id="2739" r:id="rId17"/>
    <p:sldId id="2743" r:id="rId18"/>
    <p:sldId id="2744" r:id="rId19"/>
    <p:sldId id="321" r:id="rId20"/>
    <p:sldId id="2757" r:id="rId21"/>
    <p:sldId id="2758" r:id="rId22"/>
    <p:sldId id="2740" r:id="rId23"/>
    <p:sldId id="2750" r:id="rId24"/>
    <p:sldId id="2759" r:id="rId25"/>
    <p:sldId id="2760" r:id="rId26"/>
    <p:sldId id="2725" r:id="rId27"/>
  </p:sldIdLst>
  <p:sldSz cx="12192000" cy="6858000"/>
  <p:notesSz cx="6950075" cy="9236075"/>
  <p:embeddedFontLst>
    <p:embeddedFont>
      <p:font typeface="Antonio" panose="020B0604020202020204" charset="0"/>
      <p:regular r:id="rId29"/>
      <p:bold r:id="rId30"/>
    </p:embeddedFont>
    <p:embeddedFont>
      <p:font typeface="Antonio Light" panose="020B0604020202020204" charset="0"/>
      <p:regular r:id="rId31"/>
    </p:embeddedFont>
    <p:embeddedFont>
      <p:font typeface="Avenir Next LT Pro" panose="020B0504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Roboto" panose="02000000000000000000" pitchFamily="2" charset="0"/>
      <p:regular r:id="rId42"/>
      <p:bold r:id="rId43"/>
      <p:italic r:id="rId44"/>
      <p:boldItalic r:id="rId45"/>
    </p:embeddedFont>
    <p:embeddedFont>
      <p:font typeface="Roboto Black" panose="02000000000000000000" pitchFamily="2" charset="0"/>
      <p:bold r:id="rId46"/>
      <p:italic r:id="rId47"/>
      <p:boldItalic r:id="rId48"/>
    </p:embeddedFont>
    <p:embeddedFont>
      <p:font typeface="Roboto Medium" panose="02000000000000000000" pitchFamily="2" charset="0"/>
      <p:regular r:id="rId49"/>
      <p:italic r:id="rId50"/>
    </p:embeddedFont>
    <p:embeddedFont>
      <p:font typeface="Tahoma" panose="020B0604030504040204" pitchFamily="34" charset="0"/>
      <p:regular r:id="rId51"/>
      <p:bold r:id="rId52"/>
    </p:embeddedFont>
    <p:embeddedFont>
      <p:font typeface="Trebuchet MS" panose="020B0603020202020204" pitchFamily="34" charset="0"/>
      <p:regular r:id="rId53"/>
      <p:bold r:id="rId54"/>
      <p:italic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ney Gordon" initials="BG" lastIdx="20" clrIdx="0"/>
  <p:cmAuthor id="2" name="O Nicole Holden" initials="ON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31D"/>
    <a:srgbClr val="FF0B00"/>
    <a:srgbClr val="D8E7EB"/>
    <a:srgbClr val="074356"/>
    <a:srgbClr val="7CB4C1"/>
    <a:srgbClr val="EB8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13" autoAdjust="0"/>
    <p:restoredTop sz="86358" autoAdjust="0"/>
  </p:normalViewPr>
  <p:slideViewPr>
    <p:cSldViewPr snapToGrid="0">
      <p:cViewPr varScale="1">
        <p:scale>
          <a:sx n="67" d="100"/>
          <a:sy n="67" d="100"/>
        </p:scale>
        <p:origin x="512" y="52"/>
      </p:cViewPr>
      <p:guideLst>
        <p:guide orient="horz" pos="2160"/>
        <p:guide pos="3840"/>
      </p:guideLst>
    </p:cSldViewPr>
  </p:slideViewPr>
  <p:outlineViewPr>
    <p:cViewPr>
      <p:scale>
        <a:sx n="33" d="100"/>
        <a:sy n="33" d="100"/>
      </p:scale>
      <p:origin x="0" y="-642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47" d="100"/>
          <a:sy n="147" d="100"/>
        </p:scale>
        <p:origin x="358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609E532-3F8F-45F8-A5B2-E66BE3CCA33F}" type="datetimeFigureOut">
              <a:rPr lang="en-US" smtClean="0"/>
              <a:t>4/20/2022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11932C19-31E0-4F7C-8543-AC495E8FA56E}" type="slidenum">
              <a:rPr lang="en-US" smtClean="0"/>
              <a:t>‹#›</a:t>
            </a:fld>
            <a:endParaRPr lang="en-US"/>
          </a:p>
        </p:txBody>
      </p:sp>
    </p:spTree>
    <p:extLst>
      <p:ext uri="{BB962C8B-B14F-4D97-AF65-F5344CB8AC3E}">
        <p14:creationId xmlns:p14="http://schemas.microsoft.com/office/powerpoint/2010/main" val="379039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a:t>
            </a:fld>
            <a:endParaRPr lang="en-US"/>
          </a:p>
        </p:txBody>
      </p:sp>
    </p:spTree>
    <p:extLst>
      <p:ext uri="{BB962C8B-B14F-4D97-AF65-F5344CB8AC3E}">
        <p14:creationId xmlns:p14="http://schemas.microsoft.com/office/powerpoint/2010/main" val="2009924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Define your vision: An organization’s vision statement is an aspirational description of what it wants to achieve in the future.</a:t>
            </a:r>
          </a:p>
          <a:p>
            <a:pPr marL="228600" indent="-228600">
              <a:buFont typeface="+mj-lt"/>
              <a:buAutoNum type="arabicPeriod"/>
            </a:pPr>
            <a:r>
              <a:rPr lang="en-US" dirty="0"/>
              <a:t>Create your mission: While your vision is an organization-wide goal, your mission how you plan to achieve the vision</a:t>
            </a:r>
          </a:p>
          <a:p>
            <a:pPr marL="228600" indent="-228600">
              <a:buFont typeface="+mj-lt"/>
              <a:buAutoNum type="arabicPeriod"/>
            </a:pPr>
            <a:r>
              <a:rPr lang="en-US" dirty="0"/>
              <a:t>Set your objectives: Objectives are specific results that a person or system aims to achieve within a time frame.</a:t>
            </a:r>
          </a:p>
          <a:p>
            <a:pPr marL="228600" indent="-228600">
              <a:buFont typeface="+mj-lt"/>
              <a:buAutoNum type="arabicPeriod"/>
            </a:pPr>
            <a:r>
              <a:rPr lang="en-US" dirty="0"/>
              <a:t>Develop your strategy: Your strategy is a long-term plan that enables you to achieve your organization’s objectives.</a:t>
            </a:r>
          </a:p>
          <a:p>
            <a:pPr marL="228600" indent="-228600">
              <a:buFont typeface="+mj-lt"/>
              <a:buAutoNum type="arabicPeriod"/>
            </a:pPr>
            <a:r>
              <a:rPr lang="en-US" dirty="0"/>
              <a:t>Outline your approach: An approach provides a methodology for executing your strategy.</a:t>
            </a:r>
          </a:p>
          <a:p>
            <a:pPr marL="228600" indent="-228600">
              <a:buFont typeface="+mj-lt"/>
              <a:buAutoNum type="arabicPeriod"/>
            </a:pPr>
            <a:r>
              <a:rPr lang="en-US" dirty="0"/>
              <a:t>Get down to tactics: Tactics are focused initiatives, projects, or programs that allow organizations to execute a strategic plan.</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11</a:t>
            </a:fld>
            <a:endParaRPr lang="en-US"/>
          </a:p>
        </p:txBody>
      </p:sp>
    </p:spTree>
    <p:extLst>
      <p:ext uri="{BB962C8B-B14F-4D97-AF65-F5344CB8AC3E}">
        <p14:creationId xmlns:p14="http://schemas.microsoft.com/office/powerpoint/2010/main" val="46101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Brian Presents</a:t>
            </a:r>
          </a:p>
        </p:txBody>
      </p:sp>
      <p:sp>
        <p:nvSpPr>
          <p:cNvPr id="4" name="Slide Number Placeholder 3"/>
          <p:cNvSpPr>
            <a:spLocks noGrp="1"/>
          </p:cNvSpPr>
          <p:nvPr>
            <p:ph type="sldNum" sz="quarter" idx="10"/>
          </p:nvPr>
        </p:nvSpPr>
        <p:spPr/>
        <p:txBody>
          <a:bodyPr/>
          <a:lstStyle/>
          <a:p>
            <a:fld id="{11932C19-31E0-4F7C-8543-AC495E8FA56E}" type="slidenum">
              <a:rPr lang="en-US" smtClean="0"/>
              <a:t>12</a:t>
            </a:fld>
            <a:endParaRPr lang="en-US" dirty="0"/>
          </a:p>
        </p:txBody>
      </p:sp>
    </p:spTree>
    <p:extLst>
      <p:ext uri="{BB962C8B-B14F-4D97-AF65-F5344CB8AC3E}">
        <p14:creationId xmlns:p14="http://schemas.microsoft.com/office/powerpoint/2010/main" val="230171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32C19-31E0-4F7C-8543-AC495E8FA56E}" type="slidenum">
              <a:rPr lang="en-US" smtClean="0"/>
              <a:t>15</a:t>
            </a:fld>
            <a:endParaRPr lang="en-US"/>
          </a:p>
        </p:txBody>
      </p:sp>
    </p:spTree>
    <p:extLst>
      <p:ext uri="{BB962C8B-B14F-4D97-AF65-F5344CB8AC3E}">
        <p14:creationId xmlns:p14="http://schemas.microsoft.com/office/powerpoint/2010/main" val="279621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32C19-31E0-4F7C-8543-AC495E8FA56E}" type="slidenum">
              <a:rPr lang="en-US" smtClean="0"/>
              <a:t>18</a:t>
            </a:fld>
            <a:endParaRPr lang="en-US"/>
          </a:p>
        </p:txBody>
      </p:sp>
    </p:spTree>
    <p:extLst>
      <p:ext uri="{BB962C8B-B14F-4D97-AF65-F5344CB8AC3E}">
        <p14:creationId xmlns:p14="http://schemas.microsoft.com/office/powerpoint/2010/main" val="73370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32C19-31E0-4F7C-8543-AC495E8FA56E}" type="slidenum">
              <a:rPr lang="en-US" smtClean="0"/>
              <a:t>19</a:t>
            </a:fld>
            <a:endParaRPr lang="en-US"/>
          </a:p>
        </p:txBody>
      </p:sp>
    </p:spTree>
    <p:extLst>
      <p:ext uri="{BB962C8B-B14F-4D97-AF65-F5344CB8AC3E}">
        <p14:creationId xmlns:p14="http://schemas.microsoft.com/office/powerpoint/2010/main" val="294923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32C19-31E0-4F7C-8543-AC495E8FA56E}" type="slidenum">
              <a:rPr lang="en-US" smtClean="0"/>
              <a:t>20</a:t>
            </a:fld>
            <a:endParaRPr lang="en-US"/>
          </a:p>
        </p:txBody>
      </p:sp>
    </p:spTree>
    <p:extLst>
      <p:ext uri="{BB962C8B-B14F-4D97-AF65-F5344CB8AC3E}">
        <p14:creationId xmlns:p14="http://schemas.microsoft.com/office/powerpoint/2010/main" val="296831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32C19-31E0-4F7C-8543-AC495E8FA56E}" type="slidenum">
              <a:rPr lang="en-US" smtClean="0"/>
              <a:t>23</a:t>
            </a:fld>
            <a:endParaRPr lang="en-US"/>
          </a:p>
        </p:txBody>
      </p:sp>
    </p:spTree>
    <p:extLst>
      <p:ext uri="{BB962C8B-B14F-4D97-AF65-F5344CB8AC3E}">
        <p14:creationId xmlns:p14="http://schemas.microsoft.com/office/powerpoint/2010/main" val="377885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Brian Presents</a:t>
            </a:r>
          </a:p>
        </p:txBody>
      </p:sp>
      <p:sp>
        <p:nvSpPr>
          <p:cNvPr id="4" name="Slide Number Placeholder 3"/>
          <p:cNvSpPr>
            <a:spLocks noGrp="1"/>
          </p:cNvSpPr>
          <p:nvPr>
            <p:ph type="sldNum" sz="quarter" idx="10"/>
          </p:nvPr>
        </p:nvSpPr>
        <p:spPr/>
        <p:txBody>
          <a:bodyPr/>
          <a:lstStyle/>
          <a:p>
            <a:fld id="{11932C19-31E0-4F7C-8543-AC495E8FA56E}" type="slidenum">
              <a:rPr lang="en-US" smtClean="0"/>
              <a:t>2</a:t>
            </a:fld>
            <a:endParaRPr lang="en-US" dirty="0"/>
          </a:p>
        </p:txBody>
      </p:sp>
    </p:spTree>
    <p:extLst>
      <p:ext uri="{BB962C8B-B14F-4D97-AF65-F5344CB8AC3E}">
        <p14:creationId xmlns:p14="http://schemas.microsoft.com/office/powerpoint/2010/main" val="141983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 or shorten width of orange box for even spacing on all sides of Section Title text</a:t>
            </a:r>
          </a:p>
        </p:txBody>
      </p:sp>
      <p:sp>
        <p:nvSpPr>
          <p:cNvPr id="4" name="Slide Number Placeholder 3"/>
          <p:cNvSpPr>
            <a:spLocks noGrp="1"/>
          </p:cNvSpPr>
          <p:nvPr>
            <p:ph type="sldNum" sz="quarter" idx="5"/>
          </p:nvPr>
        </p:nvSpPr>
        <p:spPr/>
        <p:txBody>
          <a:bodyPr/>
          <a:lstStyle/>
          <a:p>
            <a:fld id="{11932C19-31E0-4F7C-8543-AC495E8FA56E}" type="slidenum">
              <a:rPr lang="en-US" smtClean="0"/>
              <a:t>3</a:t>
            </a:fld>
            <a:endParaRPr lang="en-US"/>
          </a:p>
        </p:txBody>
      </p:sp>
    </p:spTree>
    <p:extLst>
      <p:ext uri="{BB962C8B-B14F-4D97-AF65-F5344CB8AC3E}">
        <p14:creationId xmlns:p14="http://schemas.microsoft.com/office/powerpoint/2010/main" val="229930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 or shorten width of orange box for even spacing on all sides of Section Title text</a:t>
            </a:r>
          </a:p>
        </p:txBody>
      </p:sp>
      <p:sp>
        <p:nvSpPr>
          <p:cNvPr id="4" name="Slide Number Placeholder 3"/>
          <p:cNvSpPr>
            <a:spLocks noGrp="1"/>
          </p:cNvSpPr>
          <p:nvPr>
            <p:ph type="sldNum" sz="quarter" idx="5"/>
          </p:nvPr>
        </p:nvSpPr>
        <p:spPr/>
        <p:txBody>
          <a:bodyPr/>
          <a:lstStyle/>
          <a:p>
            <a:fld id="{11932C19-31E0-4F7C-8543-AC495E8FA56E}" type="slidenum">
              <a:rPr lang="en-US" smtClean="0"/>
              <a:t>4</a:t>
            </a:fld>
            <a:endParaRPr lang="en-US"/>
          </a:p>
        </p:txBody>
      </p:sp>
    </p:spTree>
    <p:extLst>
      <p:ext uri="{BB962C8B-B14F-4D97-AF65-F5344CB8AC3E}">
        <p14:creationId xmlns:p14="http://schemas.microsoft.com/office/powerpoint/2010/main" val="11035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a:t>
            </a:fld>
            <a:endParaRPr lang="en-US"/>
          </a:p>
        </p:txBody>
      </p:sp>
    </p:spTree>
    <p:extLst>
      <p:ext uri="{BB962C8B-B14F-4D97-AF65-F5344CB8AC3E}">
        <p14:creationId xmlns:p14="http://schemas.microsoft.com/office/powerpoint/2010/main" val="338473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slide to suggest the Goals for the Session.  White space at right is flexible as needed.  </a:t>
            </a:r>
          </a:p>
        </p:txBody>
      </p:sp>
      <p:sp>
        <p:nvSpPr>
          <p:cNvPr id="4" name="Slide Number Placeholder 3"/>
          <p:cNvSpPr>
            <a:spLocks noGrp="1"/>
          </p:cNvSpPr>
          <p:nvPr>
            <p:ph type="sldNum" sz="quarter" idx="5"/>
          </p:nvPr>
        </p:nvSpPr>
        <p:spPr/>
        <p:txBody>
          <a:bodyPr/>
          <a:lstStyle/>
          <a:p>
            <a:fld id="{11932C19-31E0-4F7C-8543-AC495E8FA56E}" type="slidenum">
              <a:rPr lang="en-US" smtClean="0"/>
              <a:t>6</a:t>
            </a:fld>
            <a:endParaRPr lang="en-US"/>
          </a:p>
        </p:txBody>
      </p:sp>
    </p:spTree>
    <p:extLst>
      <p:ext uri="{BB962C8B-B14F-4D97-AF65-F5344CB8AC3E}">
        <p14:creationId xmlns:p14="http://schemas.microsoft.com/office/powerpoint/2010/main" val="421513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Slide to introduce the next topic/session.  To be briefed by the MC.</a:t>
            </a:r>
          </a:p>
        </p:txBody>
      </p:sp>
      <p:sp>
        <p:nvSpPr>
          <p:cNvPr id="4" name="Slide Number Placeholder 3"/>
          <p:cNvSpPr>
            <a:spLocks noGrp="1"/>
          </p:cNvSpPr>
          <p:nvPr>
            <p:ph type="sldNum" sz="quarter" idx="10"/>
          </p:nvPr>
        </p:nvSpPr>
        <p:spPr/>
        <p:txBody>
          <a:bodyPr/>
          <a:lstStyle/>
          <a:p>
            <a:fld id="{11932C19-31E0-4F7C-8543-AC495E8FA56E}" type="slidenum">
              <a:rPr lang="en-US" smtClean="0"/>
              <a:t>7</a:t>
            </a:fld>
            <a:endParaRPr lang="en-US"/>
          </a:p>
        </p:txBody>
      </p:sp>
    </p:spTree>
    <p:extLst>
      <p:ext uri="{BB962C8B-B14F-4D97-AF65-F5344CB8AC3E}">
        <p14:creationId xmlns:p14="http://schemas.microsoft.com/office/powerpoint/2010/main" val="156791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32C19-31E0-4F7C-8543-AC495E8FA56E}" type="slidenum">
              <a:rPr lang="en-US" smtClean="0"/>
              <a:t>8</a:t>
            </a:fld>
            <a:endParaRPr lang="en-US"/>
          </a:p>
        </p:txBody>
      </p:sp>
    </p:spTree>
    <p:extLst>
      <p:ext uri="{BB962C8B-B14F-4D97-AF65-F5344CB8AC3E}">
        <p14:creationId xmlns:p14="http://schemas.microsoft.com/office/powerpoint/2010/main" val="262114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932C19-31E0-4F7C-8543-AC495E8FA56E}" type="slidenum">
              <a:rPr lang="en-US" smtClean="0"/>
              <a:t>10</a:t>
            </a:fld>
            <a:endParaRPr lang="en-US"/>
          </a:p>
        </p:txBody>
      </p:sp>
    </p:spTree>
    <p:extLst>
      <p:ext uri="{BB962C8B-B14F-4D97-AF65-F5344CB8AC3E}">
        <p14:creationId xmlns:p14="http://schemas.microsoft.com/office/powerpoint/2010/main" val="68180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CCD77FAA-CC40-A348-B5D9-86F3CC4409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093068" y="2338085"/>
            <a:ext cx="9057929" cy="2158189"/>
          </a:xfrm>
        </p:spPr>
        <p:txBody>
          <a:bodyPr anchor="t">
            <a:normAutofit/>
          </a:bodyPr>
          <a:lstStyle>
            <a:lvl1pPr algn="l">
              <a:lnSpc>
                <a:spcPts val="5200"/>
              </a:lnSpc>
              <a:defRPr sz="4800" spc="-5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80301" y="1555632"/>
            <a:ext cx="10058400" cy="1143000"/>
          </a:xfrm>
        </p:spPr>
        <p:txBody>
          <a:bodyPr lIns="91440" rIns="91440">
            <a:normAutofit/>
          </a:bodyPr>
          <a:lstStyle>
            <a:lvl1pPr marL="0" indent="0" algn="l">
              <a:buNone/>
              <a:defRPr sz="2400" b="1" i="0" cap="all" spc="0" baseline="0">
                <a:solidFill>
                  <a:schemeClr val="bg1"/>
                </a:solidFill>
                <a:latin typeface="Antonio" panose="02000503000000000000" pitchFamily="2" charset="77"/>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10902067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B66A45A0-4AD1-4694-A07F-B3BA13B983E2}" type="slidenum">
              <a:rPr lang="en-US" smtClean="0"/>
              <a:t>‹#›</a:t>
            </a:fld>
            <a:endParaRPr lang="en-US"/>
          </a:p>
        </p:txBody>
      </p:sp>
    </p:spTree>
    <p:extLst>
      <p:ext uri="{BB962C8B-B14F-4D97-AF65-F5344CB8AC3E}">
        <p14:creationId xmlns:p14="http://schemas.microsoft.com/office/powerpoint/2010/main" val="41138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66A45A0-4AD1-4694-A07F-B3BA13B983E2}" type="slidenum">
              <a:rPr lang="en-US" smtClean="0"/>
              <a:t>‹#›</a:t>
            </a:fld>
            <a:endParaRPr lang="en-US"/>
          </a:p>
        </p:txBody>
      </p:sp>
    </p:spTree>
    <p:extLst>
      <p:ext uri="{BB962C8B-B14F-4D97-AF65-F5344CB8AC3E}">
        <p14:creationId xmlns:p14="http://schemas.microsoft.com/office/powerpoint/2010/main" val="4278537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0968B-3B4D-F840-A583-643A0EF4DE03}"/>
              </a:ext>
            </a:extLst>
          </p:cNvPr>
          <p:cNvSpPr/>
          <p:nvPr userDrawn="1"/>
        </p:nvSpPr>
        <p:spPr>
          <a:xfrm>
            <a:off x="0" y="6177410"/>
            <a:ext cx="12192000" cy="680590"/>
          </a:xfrm>
          <a:prstGeom prst="rect">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897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descr="serco_2014_logo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7701" y="465139"/>
            <a:ext cx="2038351"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5828" y="416930"/>
            <a:ext cx="8708672" cy="957792"/>
          </a:xfrm>
          <a:prstGeom prst="rect">
            <a:avLst/>
          </a:prstGeom>
        </p:spPr>
        <p:txBody>
          <a:bodyPr lIns="0" tIns="0" rIns="0" bIns="0"/>
          <a:lstStyle>
            <a:lvl1pPr algn="l">
              <a:lnSpc>
                <a:spcPts val="3000"/>
              </a:lnSpc>
              <a:defRPr sz="2400">
                <a:solidFill>
                  <a:schemeClr val="accent1"/>
                </a:solidFill>
              </a:defRPr>
            </a:lvl1pPr>
          </a:lstStyle>
          <a:p>
            <a:r>
              <a:rPr lang="en-US"/>
              <a:t>Click to edit Master title style</a:t>
            </a:r>
            <a:endParaRPr lang="en-GB" dirty="0"/>
          </a:p>
        </p:txBody>
      </p:sp>
      <p:sp>
        <p:nvSpPr>
          <p:cNvPr id="3" name="Subtitle 2"/>
          <p:cNvSpPr>
            <a:spLocks noGrp="1"/>
          </p:cNvSpPr>
          <p:nvPr>
            <p:ph type="subTitle" idx="1"/>
          </p:nvPr>
        </p:nvSpPr>
        <p:spPr>
          <a:xfrm>
            <a:off x="631769" y="1729481"/>
            <a:ext cx="8697383" cy="575733"/>
          </a:xfrm>
          <a:prstGeom prst="rect">
            <a:avLst/>
          </a:prstGeom>
        </p:spPr>
        <p:txBody>
          <a:bodyPr lIns="0" tIns="0" rIns="0" bIns="0"/>
          <a:lstStyle>
            <a:lvl1pPr marL="0" indent="0" algn="l">
              <a:lnSpc>
                <a:spcPts val="1800"/>
              </a:lnSpc>
              <a:spcBef>
                <a:spcPts val="0"/>
              </a:spcBef>
              <a:buNone/>
              <a:defRPr sz="16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1" name="Text Placeholder 10"/>
          <p:cNvSpPr>
            <a:spLocks noGrp="1"/>
          </p:cNvSpPr>
          <p:nvPr>
            <p:ph type="body" sz="quarter" idx="10"/>
          </p:nvPr>
        </p:nvSpPr>
        <p:spPr>
          <a:xfrm>
            <a:off x="625394" y="793996"/>
            <a:ext cx="8709105" cy="577604"/>
          </a:xfrm>
          <a:prstGeom prst="rect">
            <a:avLst/>
          </a:prstGeom>
        </p:spPr>
        <p:txBody>
          <a:bodyPr lIns="0" tIns="0" rIns="0" bIns="0"/>
          <a:lstStyle>
            <a:lvl1pPr algn="l" defTabSz="914400" rtl="0" eaLnBrk="1" latinLnBrk="0" hangingPunct="1">
              <a:lnSpc>
                <a:spcPts val="3000"/>
              </a:lnSpc>
              <a:spcBef>
                <a:spcPct val="0"/>
              </a:spcBef>
              <a:buNone/>
              <a:defRPr lang="en-GB" sz="2400" kern="1200" dirty="0" smtClean="0">
                <a:solidFill>
                  <a:schemeClr val="accent3"/>
                </a:solidFill>
                <a:latin typeface="Tahoma" pitchFamily="34" charset="0"/>
                <a:ea typeface="Tahoma" pitchFamily="34" charset="0"/>
                <a:cs typeface="Tahoma" pitchFamily="34" charset="0"/>
              </a:defRPr>
            </a:lvl1pPr>
          </a:lstStyle>
          <a:p>
            <a:pPr lvl="0"/>
            <a:r>
              <a:rPr lang="en-US"/>
              <a:t>Click to edit Master text styles</a:t>
            </a:r>
          </a:p>
        </p:txBody>
      </p:sp>
      <p:grpSp>
        <p:nvGrpSpPr>
          <p:cNvPr id="7" name="Group 25"/>
          <p:cNvGrpSpPr>
            <a:grpSpLocks noChangeAspect="1"/>
          </p:cNvGrpSpPr>
          <p:nvPr userDrawn="1"/>
        </p:nvGrpSpPr>
        <p:grpSpPr>
          <a:xfrm>
            <a:off x="1082884" y="1964267"/>
            <a:ext cx="10026232" cy="4522208"/>
            <a:chOff x="743698" y="1444498"/>
            <a:chExt cx="7629169" cy="4588058"/>
          </a:xfrm>
        </p:grpSpPr>
        <p:cxnSp>
          <p:nvCxnSpPr>
            <p:cNvPr id="8" name="Straight Connector 7"/>
            <p:cNvCxnSpPr/>
            <p:nvPr/>
          </p:nvCxnSpPr>
          <p:spPr>
            <a:xfrm>
              <a:off x="1828800" y="2794000"/>
              <a:ext cx="1447800"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355332" y="2498332"/>
              <a:ext cx="549002" cy="549002"/>
            </a:xfrm>
            <a:prstGeom prst="rect">
              <a:avLst/>
            </a:prstGeom>
            <a:solidFill>
              <a:schemeClr val="accent5"/>
            </a:solidFill>
            <a:ln w="285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dirty="0">
                <a:solidFill>
                  <a:prstClr val="white"/>
                </a:solidFill>
              </a:endParaRPr>
            </a:p>
          </p:txBody>
        </p:sp>
        <p:cxnSp>
          <p:nvCxnSpPr>
            <p:cNvPr id="10" name="Straight Connector 9"/>
            <p:cNvCxnSpPr/>
            <p:nvPr/>
          </p:nvCxnSpPr>
          <p:spPr>
            <a:xfrm rot="5400000">
              <a:off x="4145624" y="4356499"/>
              <a:ext cx="871277"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122334" y="1769534"/>
              <a:ext cx="1447800"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006706" y="3687631"/>
              <a:ext cx="1685656"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65867" y="3584577"/>
              <a:ext cx="2743200"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15066" y="4622800"/>
              <a:ext cx="1540933"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1641343" y="4504663"/>
              <a:ext cx="1914261"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419601" y="5156200"/>
              <a:ext cx="2006599"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681134" y="3591454"/>
              <a:ext cx="2506133"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4526624" y="2426099"/>
              <a:ext cx="871277" cy="1588"/>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a:stretch>
              <a:fillRect/>
            </a:stretch>
          </p:blipFill>
          <p:spPr>
            <a:xfrm>
              <a:off x="4444056" y="2485469"/>
              <a:ext cx="1582352" cy="1573798"/>
            </a:xfrm>
            <a:prstGeom prst="rect">
              <a:avLst/>
            </a:prstGeom>
            <a:ln w="28575" cap="flat" cmpd="sng" algn="ctr">
              <a:solidFill>
                <a:schemeClr val="accent1"/>
              </a:solidFill>
              <a:prstDash val="solid"/>
              <a:round/>
              <a:headEnd type="none" w="med" len="med"/>
              <a:tailEnd type="none" w="med" len="med"/>
            </a:ln>
          </p:spPr>
        </p:pic>
        <p:pic>
          <p:nvPicPr>
            <p:cNvPr id="21" name="Picture 20"/>
            <p:cNvPicPr>
              <a:picLocks noChangeAspect="1"/>
            </p:cNvPicPr>
            <p:nvPr/>
          </p:nvPicPr>
          <p:blipFill>
            <a:blip r:embed="rId4"/>
            <a:stretch>
              <a:fillRect/>
            </a:stretch>
          </p:blipFill>
          <p:spPr>
            <a:xfrm>
              <a:off x="743698" y="3457264"/>
              <a:ext cx="1586002" cy="1586002"/>
            </a:xfrm>
            <a:prstGeom prst="rect">
              <a:avLst/>
            </a:prstGeom>
            <a:ln w="28575" cap="flat" cmpd="sng" algn="ctr">
              <a:solidFill>
                <a:schemeClr val="accent1"/>
              </a:solidFill>
              <a:prstDash val="solid"/>
              <a:round/>
              <a:headEnd type="none" w="med" len="med"/>
              <a:tailEnd type="none" w="med" len="med"/>
            </a:ln>
          </p:spPr>
        </p:pic>
        <p:pic>
          <p:nvPicPr>
            <p:cNvPr id="22" name="Picture 21"/>
            <p:cNvPicPr>
              <a:picLocks noChangeAspect="1"/>
            </p:cNvPicPr>
            <p:nvPr/>
          </p:nvPicPr>
          <p:blipFill>
            <a:blip r:embed="rId5"/>
            <a:stretch>
              <a:fillRect/>
            </a:stretch>
          </p:blipFill>
          <p:spPr>
            <a:xfrm>
              <a:off x="6224660" y="4381646"/>
              <a:ext cx="1577428" cy="1581714"/>
            </a:xfrm>
            <a:prstGeom prst="rect">
              <a:avLst/>
            </a:prstGeom>
            <a:ln w="28575" cap="flat" cmpd="sng" algn="ctr">
              <a:solidFill>
                <a:schemeClr val="accent1"/>
              </a:solidFill>
              <a:prstDash val="solid"/>
              <a:round/>
              <a:headEnd type="none" w="med" len="med"/>
              <a:tailEnd type="none" w="med" len="med"/>
            </a:ln>
          </p:spPr>
        </p:pic>
        <p:pic>
          <p:nvPicPr>
            <p:cNvPr id="23" name="Picture 22"/>
            <p:cNvPicPr>
              <a:picLocks noChangeAspect="1"/>
            </p:cNvPicPr>
            <p:nvPr/>
          </p:nvPicPr>
          <p:blipFill>
            <a:blip r:embed="rId6"/>
            <a:srcRect r="2493" b="2692"/>
            <a:stretch>
              <a:fillRect/>
            </a:stretch>
          </p:blipFill>
          <p:spPr>
            <a:xfrm>
              <a:off x="6459017" y="1444498"/>
              <a:ext cx="1550642" cy="1543304"/>
            </a:xfrm>
            <a:prstGeom prst="rect">
              <a:avLst/>
            </a:prstGeom>
            <a:ln w="28575" cap="flat" cmpd="sng" algn="ctr">
              <a:solidFill>
                <a:schemeClr val="accent1"/>
              </a:solidFill>
              <a:prstDash val="solid"/>
              <a:round/>
              <a:headEnd type="none" w="med" len="med"/>
              <a:tailEnd type="none" w="med" len="med"/>
            </a:ln>
          </p:spPr>
        </p:pic>
        <p:pic>
          <p:nvPicPr>
            <p:cNvPr id="24" name="Picture 23"/>
            <p:cNvPicPr>
              <a:picLocks noChangeAspect="1"/>
            </p:cNvPicPr>
            <p:nvPr/>
          </p:nvPicPr>
          <p:blipFill>
            <a:blip r:embed="rId7"/>
            <a:stretch>
              <a:fillRect/>
            </a:stretch>
          </p:blipFill>
          <p:spPr>
            <a:xfrm>
              <a:off x="3481461" y="4455128"/>
              <a:ext cx="1577428" cy="1577428"/>
            </a:xfrm>
            <a:prstGeom prst="rect">
              <a:avLst/>
            </a:prstGeom>
            <a:ln w="28575" cap="flat" cmpd="sng" algn="ctr">
              <a:solidFill>
                <a:schemeClr val="accent1"/>
              </a:solidFill>
              <a:prstDash val="solid"/>
              <a:round/>
              <a:headEnd type="none" w="med" len="med"/>
              <a:tailEnd type="none" w="med" len="med"/>
            </a:ln>
          </p:spPr>
        </p:pic>
        <p:sp>
          <p:nvSpPr>
            <p:cNvPr id="25" name="Rectangle 24"/>
            <p:cNvSpPr/>
            <p:nvPr/>
          </p:nvSpPr>
          <p:spPr>
            <a:xfrm>
              <a:off x="7823865" y="3319596"/>
              <a:ext cx="549002" cy="549002"/>
            </a:xfrm>
            <a:prstGeom prst="rect">
              <a:avLst/>
            </a:prstGeom>
            <a:solidFill>
              <a:schemeClr val="accent1"/>
            </a:solidFill>
            <a:ln w="285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dirty="0">
                <a:solidFill>
                  <a:prstClr val="white"/>
                </a:solidFill>
              </a:endParaRPr>
            </a:p>
          </p:txBody>
        </p:sp>
        <p:sp>
          <p:nvSpPr>
            <p:cNvPr id="26" name="Rectangle 25"/>
            <p:cNvSpPr/>
            <p:nvPr/>
          </p:nvSpPr>
          <p:spPr>
            <a:xfrm>
              <a:off x="4691200" y="1473866"/>
              <a:ext cx="549002" cy="549002"/>
            </a:xfrm>
            <a:prstGeom prst="rect">
              <a:avLst/>
            </a:prstGeom>
            <a:solidFill>
              <a:schemeClr val="accent3"/>
            </a:solidFill>
            <a:ln w="285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dirty="0">
                <a:solidFill>
                  <a:prstClr val="white"/>
                </a:solidFill>
              </a:endParaRPr>
            </a:p>
          </p:txBody>
        </p:sp>
        <p:sp>
          <p:nvSpPr>
            <p:cNvPr id="27" name="Rectangle 26"/>
            <p:cNvSpPr/>
            <p:nvPr/>
          </p:nvSpPr>
          <p:spPr>
            <a:xfrm>
              <a:off x="2320532" y="5300798"/>
              <a:ext cx="549002" cy="549002"/>
            </a:xfrm>
            <a:prstGeom prst="rect">
              <a:avLst/>
            </a:prstGeom>
            <a:solidFill>
              <a:schemeClr val="accent2"/>
            </a:solidFill>
            <a:ln w="285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dirty="0">
                <a:solidFill>
                  <a:prstClr val="white"/>
                </a:solidFill>
              </a:endParaRPr>
            </a:p>
          </p:txBody>
        </p:sp>
        <p:pic>
          <p:nvPicPr>
            <p:cNvPr id="28" name="Picture 27"/>
            <p:cNvPicPr>
              <a:picLocks noChangeAspect="1"/>
            </p:cNvPicPr>
            <p:nvPr/>
          </p:nvPicPr>
          <p:blipFill>
            <a:blip r:embed="rId8"/>
            <a:srcRect l="11226" b="11226"/>
            <a:stretch>
              <a:fillRect/>
            </a:stretch>
          </p:blipFill>
          <p:spPr>
            <a:xfrm>
              <a:off x="2501900" y="2131480"/>
              <a:ext cx="1603377" cy="1603377"/>
            </a:xfrm>
            <a:prstGeom prst="rect">
              <a:avLst/>
            </a:prstGeom>
            <a:ln w="28575" cap="flat" cmpd="sng" algn="ctr">
              <a:solidFill>
                <a:schemeClr val="accent1"/>
              </a:solidFill>
              <a:prstDash val="solid"/>
              <a:round/>
              <a:headEnd type="none" w="med" len="med"/>
              <a:tailEnd type="none" w="med" len="med"/>
            </a:ln>
          </p:spPr>
        </p:pic>
      </p:grpSp>
    </p:spTree>
    <p:extLst>
      <p:ext uri="{BB962C8B-B14F-4D97-AF65-F5344CB8AC3E}">
        <p14:creationId xmlns:p14="http://schemas.microsoft.com/office/powerpoint/2010/main" val="3459323329"/>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cxnSp>
        <p:nvCxnSpPr>
          <p:cNvPr id="5" name="Straight Connector 4"/>
          <p:cNvCxnSpPr/>
          <p:nvPr/>
        </p:nvCxnSpPr>
        <p:spPr>
          <a:xfrm>
            <a:off x="637118" y="6376988"/>
            <a:ext cx="10938933"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6" name="Picture 6" descr="serco_2014_logo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73318" y="6492876"/>
            <a:ext cx="702733" cy="16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20890" y="427045"/>
            <a:ext cx="10955161" cy="978423"/>
          </a:xfrm>
          <a:prstGeom prst="rect">
            <a:avLst/>
          </a:prstGeom>
        </p:spPr>
        <p:txBody>
          <a:bodyPr lIns="0" tIns="0" rIns="0" bIns="0"/>
          <a:lstStyle>
            <a:lvl1pPr algn="l">
              <a:lnSpc>
                <a:spcPts val="2400"/>
              </a:lnSpc>
              <a:defRPr sz="2200">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a:xfrm>
            <a:off x="628651" y="1736133"/>
            <a:ext cx="10947399" cy="4525963"/>
          </a:xfrm>
          <a:prstGeom prst="rect">
            <a:avLst/>
          </a:prstGeom>
        </p:spPr>
        <p:txBody>
          <a:bodyPr lIns="0" tIns="0" rIns="0" bIns="0"/>
          <a:lstStyle>
            <a:lvl1pPr marL="242888" indent="-242888" algn="l">
              <a:lnSpc>
                <a:spcPct val="90000"/>
              </a:lnSpc>
              <a:spcBef>
                <a:spcPts val="0"/>
              </a:spcBef>
              <a:spcAft>
                <a:spcPts val="800"/>
              </a:spcAft>
              <a:buClr>
                <a:schemeClr val="accent1"/>
              </a:buClr>
              <a:buFont typeface="Wingdings" charset="2"/>
              <a:buChar char="§"/>
              <a:defRPr sz="2000">
                <a:solidFill>
                  <a:schemeClr val="accent3"/>
                </a:solidFill>
              </a:defRPr>
            </a:lvl1pPr>
            <a:lvl2pPr marL="569913" indent="-254000" algn="l">
              <a:lnSpc>
                <a:spcPct val="90000"/>
              </a:lnSpc>
              <a:spcBef>
                <a:spcPts val="0"/>
              </a:spcBef>
              <a:spcAft>
                <a:spcPts val="600"/>
              </a:spcAft>
              <a:buClr>
                <a:schemeClr val="accent5">
                  <a:lumMod val="75000"/>
                </a:schemeClr>
              </a:buClr>
              <a:buFont typeface="Arial"/>
              <a:buChar char="•"/>
              <a:defRPr sz="1800">
                <a:solidFill>
                  <a:schemeClr val="accent3"/>
                </a:solidFill>
              </a:defRPr>
            </a:lvl2pPr>
            <a:lvl3pPr marL="801688" indent="-142875" algn="l">
              <a:lnSpc>
                <a:spcPct val="90000"/>
              </a:lnSpc>
              <a:spcBef>
                <a:spcPts val="0"/>
              </a:spcBef>
              <a:spcAft>
                <a:spcPts val="600"/>
              </a:spcAft>
              <a:buFont typeface="Lucida Grande"/>
              <a:buChar char="-"/>
              <a:defRPr sz="1800">
                <a:solidFill>
                  <a:schemeClr val="accent3"/>
                </a:solidFill>
              </a:defRPr>
            </a:lvl3pPr>
            <a:lvl4pPr marL="665163" indent="-142875" algn="l">
              <a:lnSpc>
                <a:spcPts val="1400"/>
              </a:lnSpc>
              <a:spcBef>
                <a:spcPts val="400"/>
              </a:spcBef>
              <a:defRPr sz="1200">
                <a:solidFill>
                  <a:schemeClr val="tx1"/>
                </a:solidFill>
              </a:defRPr>
            </a:lvl4pPr>
            <a:lvl5pPr marL="777875" indent="-106363" algn="l">
              <a:lnSpc>
                <a:spcPts val="1400"/>
              </a:lnSpc>
              <a:spcBef>
                <a:spcPts val="400"/>
              </a:spcBef>
              <a:defRPr sz="12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3"/>
          </p:nvPr>
        </p:nvSpPr>
        <p:spPr>
          <a:xfrm>
            <a:off x="620890" y="738683"/>
            <a:ext cx="10938933" cy="676880"/>
          </a:xfrm>
          <a:prstGeom prst="rect">
            <a:avLst/>
          </a:prstGeom>
        </p:spPr>
        <p:txBody>
          <a:bodyPr lIns="0" tIns="0" rIns="0" bIns="0"/>
          <a:lstStyle>
            <a:lvl1pPr marL="0" indent="0" algn="l" defTabSz="914400" rtl="0" eaLnBrk="1" latinLnBrk="0" hangingPunct="1">
              <a:lnSpc>
                <a:spcPts val="2400"/>
              </a:lnSpc>
              <a:spcBef>
                <a:spcPct val="0"/>
              </a:spcBef>
              <a:buNone/>
              <a:defRPr lang="en-US" sz="2200" kern="1200" dirty="0" smtClean="0">
                <a:solidFill>
                  <a:schemeClr val="accent3"/>
                </a:solidFill>
                <a:latin typeface="Tahoma" pitchFamily="34" charset="0"/>
                <a:ea typeface="Tahoma" pitchFamily="34" charset="0"/>
                <a:cs typeface="Tahoma" pitchFamily="34" charset="0"/>
              </a:defRPr>
            </a:lvl1pPr>
          </a:lstStyle>
          <a:p>
            <a:pPr lvl="0"/>
            <a:r>
              <a:rPr lang="en-US"/>
              <a:t>Click to edit Master text styles</a:t>
            </a:r>
          </a:p>
        </p:txBody>
      </p:sp>
      <p:sp>
        <p:nvSpPr>
          <p:cNvPr id="8" name="Slide Number Placeholder 5"/>
          <p:cNvSpPr>
            <a:spLocks noGrp="1"/>
          </p:cNvSpPr>
          <p:nvPr>
            <p:ph type="sldNum" sz="quarter" idx="15"/>
          </p:nvPr>
        </p:nvSpPr>
        <p:spPr>
          <a:xfrm>
            <a:off x="615952" y="6518275"/>
            <a:ext cx="273049" cy="107950"/>
          </a:xfrm>
        </p:spPr>
        <p:txBody>
          <a:bodyPr anchor="ctr"/>
          <a:lstStyle>
            <a:lvl1pPr algn="l">
              <a:defRPr smtClean="0">
                <a:solidFill>
                  <a:schemeClr val="accent1"/>
                </a:solidFill>
              </a:defRPr>
            </a:lvl1pPr>
          </a:lstStyle>
          <a:p>
            <a:pPr>
              <a:defRPr/>
            </a:pPr>
            <a:fld id="{ABE5DE05-C3CD-4261-AA8E-F2B75BCED236}" type="slidenum">
              <a:rPr lang="en-GB" altLang="en-US">
                <a:solidFill>
                  <a:srgbClr val="EE2A24"/>
                </a:solidFill>
              </a:rPr>
              <a:pPr>
                <a:defRPr/>
              </a:pPr>
              <a:t>‹#›</a:t>
            </a:fld>
            <a:endParaRPr lang="en-GB" altLang="en-US" dirty="0">
              <a:solidFill>
                <a:srgbClr val="EE2A24"/>
              </a:solidFill>
            </a:endParaRPr>
          </a:p>
        </p:txBody>
      </p:sp>
    </p:spTree>
    <p:extLst>
      <p:ext uri="{BB962C8B-B14F-4D97-AF65-F5344CB8AC3E}">
        <p14:creationId xmlns:p14="http://schemas.microsoft.com/office/powerpoint/2010/main" val="319884894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cxnSp>
        <p:nvCxnSpPr>
          <p:cNvPr id="4" name="Straight Connector 3"/>
          <p:cNvCxnSpPr/>
          <p:nvPr/>
        </p:nvCxnSpPr>
        <p:spPr>
          <a:xfrm>
            <a:off x="637118" y="6376988"/>
            <a:ext cx="10938933"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5" name="Picture 6" descr="serco_2014_logo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73318" y="6492876"/>
            <a:ext cx="702733" cy="16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20890" y="427045"/>
            <a:ext cx="10955161" cy="978423"/>
          </a:xfrm>
          <a:prstGeom prst="rect">
            <a:avLst/>
          </a:prstGeom>
        </p:spPr>
        <p:txBody>
          <a:bodyPr lIns="0" tIns="0" rIns="0" bIns="0"/>
          <a:lstStyle>
            <a:lvl1pPr algn="l">
              <a:lnSpc>
                <a:spcPts val="2400"/>
              </a:lnSpc>
              <a:defRPr sz="2200">
                <a:solidFill>
                  <a:schemeClr val="accent1"/>
                </a:solidFill>
              </a:defRPr>
            </a:lvl1pPr>
          </a:lstStyle>
          <a:p>
            <a:r>
              <a:rPr lang="en-US"/>
              <a:t>Click to edit Master title style</a:t>
            </a:r>
            <a:endParaRPr lang="en-GB" dirty="0"/>
          </a:p>
        </p:txBody>
      </p:sp>
      <p:sp>
        <p:nvSpPr>
          <p:cNvPr id="12" name="Text Placeholder 11"/>
          <p:cNvSpPr>
            <a:spLocks noGrp="1"/>
          </p:cNvSpPr>
          <p:nvPr>
            <p:ph type="body" sz="quarter" idx="13"/>
          </p:nvPr>
        </p:nvSpPr>
        <p:spPr>
          <a:xfrm>
            <a:off x="620890" y="738683"/>
            <a:ext cx="10938933" cy="676880"/>
          </a:xfrm>
          <a:prstGeom prst="rect">
            <a:avLst/>
          </a:prstGeom>
        </p:spPr>
        <p:txBody>
          <a:bodyPr lIns="0" tIns="0" rIns="0" bIns="0"/>
          <a:lstStyle>
            <a:lvl1pPr marL="0" indent="0" algn="l" defTabSz="914400" rtl="0" eaLnBrk="1" latinLnBrk="0" hangingPunct="1">
              <a:lnSpc>
                <a:spcPts val="2400"/>
              </a:lnSpc>
              <a:spcBef>
                <a:spcPct val="0"/>
              </a:spcBef>
              <a:buNone/>
              <a:defRPr lang="en-US" sz="2200" kern="1200" dirty="0" smtClean="0">
                <a:solidFill>
                  <a:schemeClr val="accent3"/>
                </a:solidFill>
                <a:latin typeface="Tahoma" pitchFamily="34" charset="0"/>
                <a:ea typeface="Tahoma" pitchFamily="34" charset="0"/>
                <a:cs typeface="Tahoma" pitchFamily="34" charset="0"/>
              </a:defRPr>
            </a:lvl1pPr>
          </a:lstStyle>
          <a:p>
            <a:pPr lvl="0"/>
            <a:r>
              <a:rPr lang="en-US"/>
              <a:t>Click to edit Master text styles</a:t>
            </a:r>
          </a:p>
        </p:txBody>
      </p:sp>
      <p:sp>
        <p:nvSpPr>
          <p:cNvPr id="6" name="Slide Number Placeholder 5"/>
          <p:cNvSpPr>
            <a:spLocks noGrp="1"/>
          </p:cNvSpPr>
          <p:nvPr>
            <p:ph type="sldNum" sz="quarter" idx="14"/>
          </p:nvPr>
        </p:nvSpPr>
        <p:spPr>
          <a:xfrm>
            <a:off x="615952" y="6518275"/>
            <a:ext cx="273049" cy="107950"/>
          </a:xfrm>
        </p:spPr>
        <p:txBody>
          <a:bodyPr anchor="ctr"/>
          <a:lstStyle>
            <a:lvl1pPr algn="l">
              <a:defRPr smtClean="0">
                <a:solidFill>
                  <a:schemeClr val="accent1"/>
                </a:solidFill>
              </a:defRPr>
            </a:lvl1pPr>
          </a:lstStyle>
          <a:p>
            <a:pPr>
              <a:defRPr/>
            </a:pPr>
            <a:fld id="{A2A7D8F5-AC67-4926-9E6C-15A8A0FD51D3}" type="slidenum">
              <a:rPr lang="en-GB" altLang="en-US">
                <a:solidFill>
                  <a:srgbClr val="EE2A24"/>
                </a:solidFill>
              </a:rPr>
              <a:pPr>
                <a:defRPr/>
              </a:pPr>
              <a:t>‹#›</a:t>
            </a:fld>
            <a:endParaRPr lang="en-GB" altLang="en-US" dirty="0">
              <a:solidFill>
                <a:srgbClr val="EE2A24"/>
              </a:solidFill>
            </a:endParaRPr>
          </a:p>
        </p:txBody>
      </p:sp>
    </p:spTree>
    <p:extLst>
      <p:ext uri="{BB962C8B-B14F-4D97-AF65-F5344CB8AC3E}">
        <p14:creationId xmlns:p14="http://schemas.microsoft.com/office/powerpoint/2010/main" val="2801190155"/>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1651" y="349807"/>
            <a:ext cx="10972800" cy="54768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lvl1pPr marL="171450" indent="-171450">
              <a:defRPr>
                <a:latin typeface="Arial"/>
                <a:cs typeface="Arial"/>
              </a:defRPr>
            </a:lvl1pPr>
            <a:lvl2pPr marL="398463" indent="-168275">
              <a:defRPr>
                <a:latin typeface="Arial"/>
                <a:cs typeface="Arial"/>
              </a:defRPr>
            </a:lvl2pPr>
            <a:lvl3pPr marL="569913" indent="-174625">
              <a:defRPr>
                <a:latin typeface="Arial"/>
                <a:cs typeface="Arial"/>
              </a:defRPr>
            </a:lvl3pPr>
            <a:lvl4pPr marL="854075" indent="-228600">
              <a:defRPr sz="1600">
                <a:solidFill>
                  <a:srgbClr val="455560"/>
                </a:solidFill>
                <a:latin typeface="Arial"/>
                <a:cs typeface="Arial"/>
              </a:defRPr>
            </a:lvl4pPr>
            <a:lvl5pPr marL="1139825" indent="-171450">
              <a:defRPr sz="1600">
                <a:solidFill>
                  <a:srgbClr val="45556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292625"/>
            <a:ext cx="3860800" cy="365125"/>
          </a:xfrm>
          <a:prstGeom prst="rect">
            <a:avLst/>
          </a:prstGeom>
        </p:spPr>
        <p:txBody>
          <a:bodyPr/>
          <a:lstStyle>
            <a:lvl1pPr>
              <a:defRPr/>
            </a:lvl1pPr>
          </a:lstStyle>
          <a:p>
            <a:pPr>
              <a:defRPr/>
            </a:pPr>
            <a:endParaRPr lang="en-US" dirty="0">
              <a:solidFill>
                <a:srgbClr val="45556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15883807-D785-8A41-A96D-AEC3B972DC15}" type="slidenum">
              <a:rPr lang="en-US"/>
              <a:pPr/>
              <a:t>‹#›</a:t>
            </a:fld>
            <a:endParaRPr lang="en-US" dirty="0"/>
          </a:p>
        </p:txBody>
      </p:sp>
      <p:sp>
        <p:nvSpPr>
          <p:cNvPr id="7" name="Slide Number Placeholder 5">
            <a:extLst>
              <a:ext uri="{FF2B5EF4-FFF2-40B4-BE49-F238E27FC236}">
                <a16:creationId xmlns:a16="http://schemas.microsoft.com/office/drawing/2014/main" id="{A99559C5-2C6A-4C83-9CD6-0846D3906C8E}"/>
              </a:ext>
            </a:extLst>
          </p:cNvPr>
          <p:cNvSpPr txBox="1">
            <a:spLocks/>
          </p:cNvSpPr>
          <p:nvPr userDrawn="1"/>
        </p:nvSpPr>
        <p:spPr>
          <a:xfrm>
            <a:off x="615016" y="6517781"/>
            <a:ext cx="273051" cy="107950"/>
          </a:xfrm>
          <a:prstGeom prst="rect">
            <a:avLst/>
          </a:prstGeom>
        </p:spPr>
        <p:txBody>
          <a:bodyPr vert="horz" wrap="square" lIns="0" tIns="0" rIns="0" bIns="0" numCol="1" anchor="ctr" anchorCtr="0" compatLnSpc="1">
            <a:prstTxWarp prst="textNoShape">
              <a:avLst/>
            </a:prstTxWarp>
          </a:bodyPr>
          <a:lstStyle>
            <a:defPPr>
              <a:defRPr lang="en-US"/>
            </a:defPPr>
            <a:lvl1pPr marL="0" algn="l" defTabSz="914400" rtl="0" eaLnBrk="1" latinLnBrk="0" hangingPunct="1">
              <a:defRPr sz="800" kern="1200">
                <a:solidFill>
                  <a:schemeClr val="accent1"/>
                </a:solidFill>
                <a:latin typeface="Tahoma" pitchFamily="-103" charset="0"/>
                <a:ea typeface="+mn-ea"/>
                <a:cs typeface="Tahoma" pitchFamily="-103"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842382-E9DC-4F2A-9403-6971E0B6683B}" type="slidenum">
              <a:rPr lang="en-GB" sz="800" smtClean="0"/>
              <a:pPr/>
              <a:t>‹#›</a:t>
            </a:fld>
            <a:endParaRPr lang="en-GB" sz="800" dirty="0"/>
          </a:p>
        </p:txBody>
      </p:sp>
    </p:spTree>
    <p:extLst>
      <p:ext uri="{BB962C8B-B14F-4D97-AF65-F5344CB8AC3E}">
        <p14:creationId xmlns:p14="http://schemas.microsoft.com/office/powerpoint/2010/main" val="2352913818"/>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apability">
    <p:spTree>
      <p:nvGrpSpPr>
        <p:cNvPr id="1" name=""/>
        <p:cNvGrpSpPr/>
        <p:nvPr/>
      </p:nvGrpSpPr>
      <p:grpSpPr>
        <a:xfrm>
          <a:off x="0" y="0"/>
          <a:ext cx="0" cy="0"/>
          <a:chOff x="0" y="0"/>
          <a:chExt cx="0" cy="0"/>
        </a:xfrm>
      </p:grpSpPr>
      <p:sp>
        <p:nvSpPr>
          <p:cNvPr id="5" name="Title 1"/>
          <p:cNvSpPr>
            <a:spLocks noGrp="1"/>
          </p:cNvSpPr>
          <p:nvPr>
            <p:ph type="title"/>
          </p:nvPr>
        </p:nvSpPr>
        <p:spPr>
          <a:xfrm>
            <a:off x="508004" y="474663"/>
            <a:ext cx="11252201" cy="755650"/>
          </a:xfrm>
          <a:prstGeom prst="rect">
            <a:avLst/>
          </a:prstGeom>
        </p:spPr>
        <p:txBody>
          <a:bodyPr/>
          <a:lstStyle>
            <a:lvl1pPr>
              <a:defRPr/>
            </a:lvl1pPr>
          </a:lstStyle>
          <a:p>
            <a:r>
              <a:rPr lang="en-US"/>
              <a:t>Click to edit Master title style</a:t>
            </a:r>
            <a:endParaRPr lang="en-US" dirty="0"/>
          </a:p>
        </p:txBody>
      </p:sp>
      <p:sp>
        <p:nvSpPr>
          <p:cNvPr id="9" name="Content Placeholder 2"/>
          <p:cNvSpPr>
            <a:spLocks noGrp="1"/>
          </p:cNvSpPr>
          <p:nvPr>
            <p:ph sz="half" idx="1"/>
          </p:nvPr>
        </p:nvSpPr>
        <p:spPr>
          <a:xfrm>
            <a:off x="3643090" y="1482726"/>
            <a:ext cx="8081132" cy="4973638"/>
          </a:xfrm>
          <a:prstGeom prst="rect">
            <a:avLst/>
          </a:prstGeom>
        </p:spPr>
        <p:txBody>
          <a:bodyPr/>
          <a:lstStyle>
            <a:lvl1pPr>
              <a:defRPr sz="2000">
                <a:solidFill>
                  <a:schemeClr val="tx1"/>
                </a:solidFill>
              </a:defRPr>
            </a:lvl1pPr>
            <a:lvl2pPr>
              <a:buClr>
                <a:srgbClr val="FF241F"/>
              </a:buCl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0"/>
          </p:nvPr>
        </p:nvSpPr>
        <p:spPr>
          <a:xfrm>
            <a:off x="146052" y="1482725"/>
            <a:ext cx="3048000" cy="1234440"/>
          </a:xfrm>
          <a:prstGeom prst="rect">
            <a:avLst/>
          </a:prstGeom>
        </p:spPr>
        <p:txBody>
          <a:bodyPr/>
          <a:lstStyle/>
          <a:p>
            <a:pPr lvl="0"/>
            <a:endParaRPr lang="en-US" noProof="0" dirty="0"/>
          </a:p>
        </p:txBody>
      </p:sp>
      <p:sp>
        <p:nvSpPr>
          <p:cNvPr id="17" name="Picture Placeholder 9"/>
          <p:cNvSpPr>
            <a:spLocks noGrp="1"/>
          </p:cNvSpPr>
          <p:nvPr>
            <p:ph type="pic" sz="quarter" idx="11"/>
          </p:nvPr>
        </p:nvSpPr>
        <p:spPr>
          <a:xfrm>
            <a:off x="146052" y="2729124"/>
            <a:ext cx="3048000" cy="1234440"/>
          </a:xfrm>
          <a:prstGeom prst="rect">
            <a:avLst/>
          </a:prstGeom>
        </p:spPr>
        <p:txBody>
          <a:bodyPr/>
          <a:lstStyle/>
          <a:p>
            <a:pPr lvl="0"/>
            <a:endParaRPr lang="en-US" noProof="0" dirty="0"/>
          </a:p>
        </p:txBody>
      </p:sp>
      <p:sp>
        <p:nvSpPr>
          <p:cNvPr id="18" name="Picture Placeholder 9"/>
          <p:cNvSpPr>
            <a:spLocks noGrp="1"/>
          </p:cNvSpPr>
          <p:nvPr>
            <p:ph type="pic" sz="quarter" idx="12"/>
          </p:nvPr>
        </p:nvSpPr>
        <p:spPr>
          <a:xfrm>
            <a:off x="146052" y="3975523"/>
            <a:ext cx="3048000" cy="1234440"/>
          </a:xfrm>
          <a:prstGeom prst="rect">
            <a:avLst/>
          </a:prstGeom>
        </p:spPr>
        <p:txBody>
          <a:bodyPr/>
          <a:lstStyle/>
          <a:p>
            <a:pPr lvl="0"/>
            <a:endParaRPr lang="en-US" noProof="0" dirty="0"/>
          </a:p>
        </p:txBody>
      </p:sp>
      <p:sp>
        <p:nvSpPr>
          <p:cNvPr id="19" name="Picture Placeholder 9"/>
          <p:cNvSpPr>
            <a:spLocks noGrp="1"/>
          </p:cNvSpPr>
          <p:nvPr>
            <p:ph type="pic" sz="quarter" idx="13"/>
          </p:nvPr>
        </p:nvSpPr>
        <p:spPr>
          <a:xfrm>
            <a:off x="146052" y="5221923"/>
            <a:ext cx="3048000" cy="1234440"/>
          </a:xfrm>
          <a:prstGeom prst="rect">
            <a:avLst/>
          </a:prstGeom>
        </p:spPr>
        <p:txBody>
          <a:bodyPr/>
          <a:lstStyle/>
          <a:p>
            <a:pPr lvl="0"/>
            <a:endParaRPr lang="en-US" noProof="0" dirty="0"/>
          </a:p>
        </p:txBody>
      </p:sp>
      <p:cxnSp>
        <p:nvCxnSpPr>
          <p:cNvPr id="8" name="Straight Connector 7"/>
          <p:cNvCxnSpPr/>
          <p:nvPr userDrawn="1"/>
        </p:nvCxnSpPr>
        <p:spPr>
          <a:xfrm>
            <a:off x="637119" y="6377700"/>
            <a:ext cx="1093893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5"/>
          </p:nvPr>
        </p:nvSpPr>
        <p:spPr>
          <a:xfrm>
            <a:off x="615954" y="6518277"/>
            <a:ext cx="273049" cy="107950"/>
          </a:xfrm>
        </p:spPr>
        <p:txBody>
          <a:bodyPr anchor="ctr"/>
          <a:lstStyle>
            <a:lvl1pPr algn="l">
              <a:defRPr smtClean="0">
                <a:solidFill>
                  <a:schemeClr val="accent1"/>
                </a:solidFill>
              </a:defRPr>
            </a:lvl1pPr>
          </a:lstStyle>
          <a:p>
            <a:pPr>
              <a:defRPr/>
            </a:pPr>
            <a:fld id="{94500FBF-2416-44C0-8DA9-4F2DEF6CF5C8}" type="slidenum">
              <a:rPr lang="en-GB">
                <a:solidFill>
                  <a:srgbClr val="EE2A24"/>
                </a:solidFill>
              </a:rPr>
              <a:pPr>
                <a:defRPr/>
              </a:pPr>
              <a:t>‹#›</a:t>
            </a:fld>
            <a:endParaRPr lang="en-GB" dirty="0">
              <a:solidFill>
                <a:srgbClr val="EE2A24"/>
              </a:solidFill>
            </a:endParaRPr>
          </a:p>
        </p:txBody>
      </p:sp>
      <p:pic>
        <p:nvPicPr>
          <p:cNvPr id="13" name="Picture 12" descr="serco_2014_logo_rgb.jpg"/>
          <p:cNvPicPr>
            <a:picLocks noChangeAspect="1"/>
          </p:cNvPicPr>
          <p:nvPr userDrawn="1"/>
        </p:nvPicPr>
        <p:blipFill>
          <a:blip r:embed="rId2" cstate="print"/>
          <a:stretch>
            <a:fillRect/>
          </a:stretch>
        </p:blipFill>
        <p:spPr>
          <a:xfrm>
            <a:off x="10873341" y="6492780"/>
            <a:ext cx="702713" cy="163193"/>
          </a:xfrm>
          <a:prstGeom prst="rect">
            <a:avLst/>
          </a:prstGeom>
        </p:spPr>
      </p:pic>
    </p:spTree>
    <p:extLst>
      <p:ext uri="{BB962C8B-B14F-4D97-AF65-F5344CB8AC3E}">
        <p14:creationId xmlns:p14="http://schemas.microsoft.com/office/powerpoint/2010/main" val="3495932072"/>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rco Generic 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6470"/>
            <a:ext cx="12192000" cy="4071530"/>
          </a:xfrm>
          <a:prstGeom prst="rect">
            <a:avLst/>
          </a:prstGeom>
        </p:spPr>
      </p:pic>
      <p:sp>
        <p:nvSpPr>
          <p:cNvPr id="2" name="Title 1"/>
          <p:cNvSpPr>
            <a:spLocks noGrp="1"/>
          </p:cNvSpPr>
          <p:nvPr>
            <p:ph type="ctrTitle" hasCustomPrompt="1"/>
          </p:nvPr>
        </p:nvSpPr>
        <p:spPr>
          <a:xfrm>
            <a:off x="631769" y="424826"/>
            <a:ext cx="8393379" cy="457016"/>
          </a:xfrm>
          <a:prstGeom prst="rect">
            <a:avLst/>
          </a:prstGeom>
        </p:spPr>
        <p:txBody>
          <a:bodyPr lIns="0" tIns="0" rIns="0" bIns="0" anchor="t">
            <a:normAutofit/>
          </a:bodyPr>
          <a:lstStyle>
            <a:lvl1pPr algn="l">
              <a:defRPr sz="3000">
                <a:solidFill>
                  <a:schemeClr val="accent1"/>
                </a:solidFill>
                <a:latin typeface="Tahoma" charset="0"/>
                <a:ea typeface="Tahoma" charset="0"/>
                <a:cs typeface="Tahoma" charset="0"/>
              </a:defRPr>
            </a:lvl1pPr>
          </a:lstStyle>
          <a:p>
            <a:r>
              <a:rPr lang="en-US"/>
              <a:t>Click to edit cover title</a:t>
            </a:r>
          </a:p>
        </p:txBody>
      </p:sp>
      <p:sp>
        <p:nvSpPr>
          <p:cNvPr id="3" name="Subtitle 2"/>
          <p:cNvSpPr>
            <a:spLocks noGrp="1"/>
          </p:cNvSpPr>
          <p:nvPr>
            <p:ph type="subTitle" idx="1" hasCustomPrompt="1"/>
          </p:nvPr>
        </p:nvSpPr>
        <p:spPr>
          <a:xfrm>
            <a:off x="631770" y="881842"/>
            <a:ext cx="8393380" cy="992966"/>
          </a:xfrm>
          <a:prstGeom prst="rect">
            <a:avLst/>
          </a:prstGeom>
        </p:spPr>
        <p:txBody>
          <a:bodyPr lIns="0" tIns="0" rIns="0" bIns="0">
            <a:normAutofit/>
          </a:bodyPr>
          <a:lstStyle>
            <a:lvl1pPr marL="0" indent="0" algn="l">
              <a:buNone/>
              <a:defRPr sz="3000">
                <a:solidFill>
                  <a:schemeClr val="tx1"/>
                </a:solidFill>
                <a:latin typeface="Tahoma" charset="0"/>
                <a:ea typeface="Tahoma" charset="0"/>
                <a:cs typeface="Tahoma" charset="0"/>
              </a:defRPr>
            </a:lvl1pPr>
            <a:lvl2pPr marL="457196" indent="0" algn="ctr">
              <a:buNone/>
              <a:defRPr sz="2000"/>
            </a:lvl2pPr>
            <a:lvl3pPr marL="914391" indent="0" algn="ctr">
              <a:buNone/>
              <a:defRPr sz="1800"/>
            </a:lvl3pPr>
            <a:lvl4pPr marL="1371587" indent="0" algn="ctr">
              <a:buNone/>
              <a:defRPr sz="1600"/>
            </a:lvl4pPr>
            <a:lvl5pPr marL="1828783" indent="0" algn="ctr">
              <a:buNone/>
              <a:defRPr sz="1600"/>
            </a:lvl5pPr>
            <a:lvl6pPr marL="2285978" indent="0" algn="ctr">
              <a:buNone/>
              <a:defRPr sz="1600"/>
            </a:lvl6pPr>
            <a:lvl7pPr marL="2743174" indent="0" algn="ctr">
              <a:buNone/>
              <a:defRPr sz="1600"/>
            </a:lvl7pPr>
            <a:lvl8pPr marL="3200370" indent="0" algn="ctr">
              <a:buNone/>
              <a:defRPr sz="1600"/>
            </a:lvl8pPr>
            <a:lvl9pPr marL="3657565" indent="0" algn="ctr">
              <a:buNone/>
              <a:defRPr sz="1600"/>
            </a:lvl9pPr>
          </a:lstStyle>
          <a:p>
            <a:r>
              <a:rPr lang="en-US"/>
              <a:t>Click to edit cover subtitle</a:t>
            </a:r>
          </a:p>
        </p:txBody>
      </p:sp>
      <p:pic>
        <p:nvPicPr>
          <p:cNvPr id="7" name="Picture 6" descr="serco_2014_logo_rgb.jpg"/>
          <p:cNvPicPr>
            <a:picLocks noChangeAspect="1"/>
          </p:cNvPicPr>
          <p:nvPr userDrawn="1"/>
        </p:nvPicPr>
        <p:blipFill>
          <a:blip r:embed="rId3" cstate="print"/>
          <a:stretch>
            <a:fillRect/>
          </a:stretch>
        </p:blipFill>
        <p:spPr>
          <a:xfrm>
            <a:off x="9538547" y="465085"/>
            <a:ext cx="2037504" cy="473177"/>
          </a:xfrm>
          <a:prstGeom prst="rect">
            <a:avLst/>
          </a:prstGeom>
        </p:spPr>
      </p:pic>
      <p:sp>
        <p:nvSpPr>
          <p:cNvPr id="6" name="Content Placeholder 5"/>
          <p:cNvSpPr>
            <a:spLocks noGrp="1"/>
          </p:cNvSpPr>
          <p:nvPr>
            <p:ph sz="quarter" idx="10" hasCustomPrompt="1"/>
          </p:nvPr>
        </p:nvSpPr>
        <p:spPr>
          <a:xfrm>
            <a:off x="631768" y="1874810"/>
            <a:ext cx="9544051" cy="710995"/>
          </a:xfrm>
          <a:prstGeom prst="rect">
            <a:avLst/>
          </a:prstGeom>
        </p:spPr>
        <p:txBody>
          <a:bodyPr lIns="0" tIns="0" rIns="0" bIns="0"/>
          <a:lstStyle>
            <a:lvl1pPr marL="0" indent="0">
              <a:lnSpc>
                <a:spcPct val="100000"/>
              </a:lnSpc>
              <a:spcBef>
                <a:spcPts val="0"/>
              </a:spcBef>
              <a:buNone/>
              <a:defRPr sz="1800">
                <a:latin typeface="Tahoma" charset="0"/>
                <a:ea typeface="Tahoma" charset="0"/>
                <a:cs typeface="Tahoma" charset="0"/>
              </a:defRPr>
            </a:lvl1pPr>
            <a:lvl2pPr marL="457196" indent="0">
              <a:buNone/>
              <a:defRPr sz="1300">
                <a:latin typeface="Tahoma" charset="0"/>
                <a:ea typeface="Tahoma" charset="0"/>
                <a:cs typeface="Tahoma" charset="0"/>
              </a:defRPr>
            </a:lvl2pPr>
            <a:lvl3pPr marL="914391" indent="0">
              <a:buNone/>
              <a:defRPr sz="1300">
                <a:latin typeface="Tahoma" charset="0"/>
                <a:ea typeface="Tahoma" charset="0"/>
                <a:cs typeface="Tahoma" charset="0"/>
              </a:defRPr>
            </a:lvl3pPr>
            <a:lvl4pPr marL="1371587" indent="0">
              <a:buNone/>
              <a:defRPr sz="1300">
                <a:latin typeface="Tahoma" charset="0"/>
                <a:ea typeface="Tahoma" charset="0"/>
                <a:cs typeface="Tahoma" charset="0"/>
              </a:defRPr>
            </a:lvl4pPr>
            <a:lvl5pPr marL="1828783" indent="0">
              <a:buNone/>
              <a:defRPr sz="1300">
                <a:latin typeface="Tahoma" charset="0"/>
                <a:ea typeface="Tahoma" charset="0"/>
                <a:cs typeface="Tahoma" charset="0"/>
              </a:defRPr>
            </a:lvl5pPr>
          </a:lstStyle>
          <a:p>
            <a:pPr lvl="0"/>
            <a:r>
              <a:rPr lang="en-US"/>
              <a:t>Click to edit text</a:t>
            </a:r>
          </a:p>
        </p:txBody>
      </p:sp>
    </p:spTree>
    <p:extLst>
      <p:ext uri="{BB962C8B-B14F-4D97-AF65-F5344CB8AC3E}">
        <p14:creationId xmlns:p14="http://schemas.microsoft.com/office/powerpoint/2010/main" val="1844634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 with Bullets">
    <p:spTree>
      <p:nvGrpSpPr>
        <p:cNvPr id="1" name=""/>
        <p:cNvGrpSpPr/>
        <p:nvPr/>
      </p:nvGrpSpPr>
      <p:grpSpPr>
        <a:xfrm>
          <a:off x="0" y="0"/>
          <a:ext cx="0" cy="0"/>
          <a:chOff x="0" y="0"/>
          <a:chExt cx="0" cy="0"/>
        </a:xfrm>
      </p:grpSpPr>
      <p:cxnSp>
        <p:nvCxnSpPr>
          <p:cNvPr id="7" name="Straight Connector 6"/>
          <p:cNvCxnSpPr/>
          <p:nvPr userDrawn="1"/>
        </p:nvCxnSpPr>
        <p:spPr>
          <a:xfrm>
            <a:off x="637118" y="6377700"/>
            <a:ext cx="10938933"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8" name="Picture 7" descr="serco_2014_logo_rgb.jpg"/>
          <p:cNvPicPr>
            <a:picLocks noChangeAspect="1"/>
          </p:cNvPicPr>
          <p:nvPr userDrawn="1"/>
        </p:nvPicPr>
        <p:blipFill>
          <a:blip r:embed="rId2" cstate="print"/>
          <a:stretch>
            <a:fillRect/>
          </a:stretch>
        </p:blipFill>
        <p:spPr>
          <a:xfrm>
            <a:off x="10873339" y="6492778"/>
            <a:ext cx="702712" cy="163193"/>
          </a:xfrm>
          <a:prstGeom prst="rect">
            <a:avLst/>
          </a:prstGeom>
        </p:spPr>
      </p:pic>
      <p:sp>
        <p:nvSpPr>
          <p:cNvPr id="9" name="Date Placeholder 8"/>
          <p:cNvSpPr>
            <a:spLocks noGrp="1"/>
          </p:cNvSpPr>
          <p:nvPr>
            <p:ph type="dt" sz="half" idx="10"/>
          </p:nvPr>
        </p:nvSpPr>
        <p:spPr>
          <a:xfrm>
            <a:off x="1014563" y="6492777"/>
            <a:ext cx="2743200" cy="13642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accent1"/>
                </a:solidFill>
                <a:latin typeface="Tahoma" charset="0"/>
                <a:ea typeface="Tahoma" charset="0"/>
                <a:cs typeface="Tahoma" charset="0"/>
              </a:defRPr>
            </a:lvl1pPr>
          </a:lstStyle>
          <a:p>
            <a:r>
              <a:rPr lang="en-US"/>
              <a:t>Serco Inc.</a:t>
            </a:r>
            <a:endParaRPr lang="en-GB" dirty="0"/>
          </a:p>
        </p:txBody>
      </p:sp>
      <p:sp>
        <p:nvSpPr>
          <p:cNvPr id="13" name="Date Placeholder 8"/>
          <p:cNvSpPr txBox="1">
            <a:spLocks/>
          </p:cNvSpPr>
          <p:nvPr userDrawn="1"/>
        </p:nvSpPr>
        <p:spPr>
          <a:xfrm>
            <a:off x="637118" y="6492777"/>
            <a:ext cx="377445" cy="136426"/>
          </a:xfrm>
          <a:prstGeom prst="rect">
            <a:avLst/>
          </a:prstGeom>
        </p:spPr>
        <p:txBody>
          <a:bodyPr vert="horz" lIns="0" tIns="0" rIns="0" bIns="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accent1"/>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00" dirty="0"/>
          </a:p>
        </p:txBody>
      </p:sp>
      <p:sp>
        <p:nvSpPr>
          <p:cNvPr id="16" name="Subtitle 2"/>
          <p:cNvSpPr>
            <a:spLocks noGrp="1"/>
          </p:cNvSpPr>
          <p:nvPr>
            <p:ph type="subTitle" idx="11" hasCustomPrompt="1"/>
          </p:nvPr>
        </p:nvSpPr>
        <p:spPr>
          <a:xfrm>
            <a:off x="631768" y="766766"/>
            <a:ext cx="10944283" cy="1108043"/>
          </a:xfrm>
          <a:prstGeom prst="rect">
            <a:avLst/>
          </a:prstGeom>
        </p:spPr>
        <p:txBody>
          <a:bodyPr lIns="0" tIns="0" rIns="0" bIns="0">
            <a:normAutofit/>
          </a:bodyPr>
          <a:lstStyle>
            <a:lvl1pPr marL="0" indent="0" algn="l">
              <a:buNone/>
              <a:defRPr sz="2400">
                <a:solidFill>
                  <a:schemeClr val="tx1"/>
                </a:solidFill>
                <a:latin typeface="Tahoma" charset="0"/>
                <a:ea typeface="Tahoma" charset="0"/>
                <a:cs typeface="Tahom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20" name="Content Placeholder 2"/>
          <p:cNvSpPr>
            <a:spLocks noGrp="1"/>
          </p:cNvSpPr>
          <p:nvPr>
            <p:ph sz="half" idx="1" hasCustomPrompt="1"/>
          </p:nvPr>
        </p:nvSpPr>
        <p:spPr>
          <a:xfrm>
            <a:off x="631768" y="1874808"/>
            <a:ext cx="5263145" cy="4211438"/>
          </a:xfrm>
          <a:prstGeom prst="rect">
            <a:avLst/>
          </a:prstGeom>
        </p:spPr>
        <p:txBody>
          <a:bodyPr lIns="0" tIns="0" rIns="0" bIns="0"/>
          <a:lstStyle>
            <a:lvl1pPr marL="0" indent="0">
              <a:lnSpc>
                <a:spcPct val="100000"/>
              </a:lnSpc>
              <a:spcBef>
                <a:spcPts val="0"/>
              </a:spcBef>
              <a:spcAft>
                <a:spcPts val="400"/>
              </a:spcAft>
              <a:buNone/>
              <a:defRPr sz="1800">
                <a:latin typeface="Tahoma" charset="0"/>
                <a:ea typeface="Tahoma" charset="0"/>
                <a:cs typeface="Tahoma" charset="0"/>
              </a:defRPr>
            </a:lvl1pPr>
            <a:lvl2pPr marL="457200" indent="0">
              <a:buNone/>
              <a:defRPr sz="1400">
                <a:latin typeface="Tahoma" charset="0"/>
                <a:ea typeface="Tahoma" charset="0"/>
                <a:cs typeface="Tahoma" charset="0"/>
              </a:defRPr>
            </a:lvl2pPr>
            <a:lvl3pPr marL="914400" indent="0">
              <a:buNone/>
              <a:defRPr sz="1400">
                <a:latin typeface="Tahoma" charset="0"/>
                <a:ea typeface="Tahoma" charset="0"/>
                <a:cs typeface="Tahoma" charset="0"/>
              </a:defRPr>
            </a:lvl3pPr>
            <a:lvl4pPr marL="1371600" indent="0">
              <a:buNone/>
              <a:defRPr sz="1400">
                <a:latin typeface="Tahoma" charset="0"/>
                <a:ea typeface="Tahoma" charset="0"/>
                <a:cs typeface="Tahoma" charset="0"/>
              </a:defRPr>
            </a:lvl4pPr>
            <a:lvl5pPr marL="1828800" indent="0">
              <a:buNone/>
              <a:defRPr sz="1400">
                <a:latin typeface="Tahoma" charset="0"/>
                <a:ea typeface="Tahoma" charset="0"/>
                <a:cs typeface="Tahoma" charset="0"/>
              </a:defRPr>
            </a:lvl5pPr>
          </a:lstStyle>
          <a:p>
            <a:pPr lvl="0"/>
            <a:r>
              <a:rPr lang="en-US" dirty="0"/>
              <a:t>Click to edit text</a:t>
            </a:r>
          </a:p>
        </p:txBody>
      </p:sp>
      <p:sp>
        <p:nvSpPr>
          <p:cNvPr id="22" name="Title 1"/>
          <p:cNvSpPr>
            <a:spLocks noGrp="1"/>
          </p:cNvSpPr>
          <p:nvPr>
            <p:ph type="ctrTitle" hasCustomPrompt="1"/>
          </p:nvPr>
        </p:nvSpPr>
        <p:spPr>
          <a:xfrm>
            <a:off x="631769" y="424826"/>
            <a:ext cx="10944281" cy="341940"/>
          </a:xfrm>
          <a:prstGeom prst="rect">
            <a:avLst/>
          </a:prstGeom>
        </p:spPr>
        <p:txBody>
          <a:bodyPr lIns="0" tIns="0" rIns="0" bIns="0" anchor="t">
            <a:normAutofit/>
          </a:bodyPr>
          <a:lstStyle>
            <a:lvl1pPr algn="l">
              <a:defRPr sz="2400">
                <a:solidFill>
                  <a:schemeClr val="accent1"/>
                </a:solidFill>
                <a:latin typeface="Tahoma" charset="0"/>
                <a:ea typeface="Tahoma" charset="0"/>
                <a:cs typeface="Tahoma" charset="0"/>
              </a:defRPr>
            </a:lvl1pPr>
          </a:lstStyle>
          <a:p>
            <a:r>
              <a:rPr lang="en-US" dirty="0"/>
              <a:t>Click to edit title</a:t>
            </a:r>
          </a:p>
        </p:txBody>
      </p:sp>
      <p:sp>
        <p:nvSpPr>
          <p:cNvPr id="23" name="Date Placeholder 8"/>
          <p:cNvSpPr txBox="1">
            <a:spLocks/>
          </p:cNvSpPr>
          <p:nvPr userDrawn="1"/>
        </p:nvSpPr>
        <p:spPr>
          <a:xfrm>
            <a:off x="631766" y="6492777"/>
            <a:ext cx="382797" cy="136426"/>
          </a:xfrm>
          <a:prstGeom prst="rect">
            <a:avLst/>
          </a:prstGeom>
        </p:spPr>
        <p:txBody>
          <a:bodyPr vert="horz" lIns="0" tIns="0" rIns="0" bIns="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accent1"/>
                </a:solidFill>
                <a:latin typeface="Tahoma" charset="0"/>
                <a:ea typeface="Tahoma" charset="0"/>
                <a:cs typeface="Tahom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16B828-AE74-0A4B-9356-B24CEDC30324}" type="slidenum">
              <a:rPr lang="en-GB" sz="800" smtClean="0"/>
              <a:pPr/>
              <a:t>‹#›</a:t>
            </a:fld>
            <a:endParaRPr lang="en-GB" sz="800" dirty="0"/>
          </a:p>
        </p:txBody>
      </p:sp>
      <p:sp>
        <p:nvSpPr>
          <p:cNvPr id="10" name="Content Placeholder 2"/>
          <p:cNvSpPr>
            <a:spLocks noGrp="1"/>
          </p:cNvSpPr>
          <p:nvPr>
            <p:ph sz="half" idx="12" hasCustomPrompt="1"/>
          </p:nvPr>
        </p:nvSpPr>
        <p:spPr>
          <a:xfrm>
            <a:off x="6352216" y="1874808"/>
            <a:ext cx="5223835" cy="4211438"/>
          </a:xfrm>
          <a:prstGeom prst="rect">
            <a:avLst/>
          </a:prstGeom>
        </p:spPr>
        <p:txBody>
          <a:bodyPr lIns="0" tIns="0" rIns="0" bIns="0"/>
          <a:lstStyle>
            <a:lvl1pPr marL="285750" marR="0" indent="-285750" algn="l" defTabSz="914400" rtl="0" eaLnBrk="1" fontAlgn="auto" latinLnBrk="0" hangingPunct="1">
              <a:lnSpc>
                <a:spcPct val="100000"/>
              </a:lnSpc>
              <a:spcBef>
                <a:spcPts val="0"/>
              </a:spcBef>
              <a:spcAft>
                <a:spcPts val="1000"/>
              </a:spcAft>
              <a:buClr>
                <a:schemeClr val="accent1"/>
              </a:buClr>
              <a:buSzTx/>
              <a:buFont typeface="Arial" charset="0"/>
              <a:buChar char="•"/>
              <a:tabLst/>
              <a:defRPr sz="1400">
                <a:latin typeface="Tahoma" charset="0"/>
                <a:ea typeface="Tahoma" charset="0"/>
                <a:cs typeface="Tahoma" charset="0"/>
              </a:defRPr>
            </a:lvl1pPr>
            <a:lvl2pPr marL="457200" indent="0">
              <a:buNone/>
              <a:defRPr sz="1400">
                <a:latin typeface="Tahoma" charset="0"/>
                <a:ea typeface="Tahoma" charset="0"/>
                <a:cs typeface="Tahoma" charset="0"/>
              </a:defRPr>
            </a:lvl2pPr>
            <a:lvl3pPr marL="914400" indent="0">
              <a:buNone/>
              <a:defRPr sz="1400">
                <a:latin typeface="Tahoma" charset="0"/>
                <a:ea typeface="Tahoma" charset="0"/>
                <a:cs typeface="Tahoma" charset="0"/>
              </a:defRPr>
            </a:lvl3pPr>
            <a:lvl4pPr marL="1371600" indent="0">
              <a:buNone/>
              <a:defRPr sz="1400">
                <a:latin typeface="Tahoma" charset="0"/>
                <a:ea typeface="Tahoma" charset="0"/>
                <a:cs typeface="Tahoma" charset="0"/>
              </a:defRPr>
            </a:lvl4pPr>
            <a:lvl5pPr marL="1828800" indent="0">
              <a:buNone/>
              <a:defRPr sz="1400">
                <a:latin typeface="Tahoma" charset="0"/>
                <a:ea typeface="Tahoma" charset="0"/>
                <a:cs typeface="Tahoma" charset="0"/>
              </a:defRPr>
            </a:lvl5pPr>
          </a:lstStyle>
          <a:p>
            <a:pPr lvl="0"/>
            <a:r>
              <a:rPr lang="en-US" dirty="0"/>
              <a:t>Click to edit text </a:t>
            </a:r>
          </a:p>
          <a:p>
            <a:pPr lvl="0"/>
            <a:r>
              <a:rPr lang="en-US" dirty="0"/>
              <a:t>Click to edit text </a:t>
            </a:r>
          </a:p>
          <a:p>
            <a:pPr lvl="0"/>
            <a:r>
              <a:rPr lang="en-US" dirty="0"/>
              <a:t>Click to edit text </a:t>
            </a:r>
          </a:p>
        </p:txBody>
      </p:sp>
    </p:spTree>
    <p:extLst>
      <p:ext uri="{BB962C8B-B14F-4D97-AF65-F5344CB8AC3E}">
        <p14:creationId xmlns:p14="http://schemas.microsoft.com/office/powerpoint/2010/main" val="419917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10426474" cy="4023360"/>
          </a:xfrm>
        </p:spPr>
        <p:txBody>
          <a:bodyPr/>
          <a:lstStyle>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Tree>
    <p:extLst>
      <p:ext uri="{BB962C8B-B14F-4D97-AF65-F5344CB8AC3E}">
        <p14:creationId xmlns:p14="http://schemas.microsoft.com/office/powerpoint/2010/main" val="403798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20890" y="427045"/>
            <a:ext cx="10955161" cy="978423"/>
          </a:xfrm>
          <a:prstGeom prst="rect">
            <a:avLst/>
          </a:prstGeom>
        </p:spPr>
        <p:txBody>
          <a:bodyPr lIns="0" tIns="0" rIns="0" bIns="0"/>
          <a:lstStyle>
            <a:lvl1pPr algn="l">
              <a:lnSpc>
                <a:spcPts val="2400"/>
              </a:lnSpc>
              <a:defRPr sz="2400">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28651" y="1736133"/>
            <a:ext cx="10947399" cy="4525963"/>
          </a:xfrm>
          <a:prstGeom prst="rect">
            <a:avLst/>
          </a:prstGeom>
        </p:spPr>
        <p:txBody>
          <a:bodyPr lIns="0" tIns="0" rIns="0" bIns="0"/>
          <a:lstStyle>
            <a:lvl1pPr marL="0" indent="0" algn="l">
              <a:lnSpc>
                <a:spcPct val="100000"/>
              </a:lnSpc>
              <a:spcBef>
                <a:spcPts val="0"/>
              </a:spcBef>
              <a:spcAft>
                <a:spcPts val="600"/>
              </a:spcAft>
              <a:buClr>
                <a:schemeClr val="tx1"/>
              </a:buClr>
              <a:buFontTx/>
              <a:buNone/>
              <a:defRPr sz="1800">
                <a:solidFill>
                  <a:schemeClr val="accent3"/>
                </a:solidFill>
              </a:defRPr>
            </a:lvl1pPr>
            <a:lvl2pPr marL="385763" indent="-142875" algn="l">
              <a:lnSpc>
                <a:spcPct val="100000"/>
              </a:lnSpc>
              <a:spcBef>
                <a:spcPts val="0"/>
              </a:spcBef>
              <a:spcAft>
                <a:spcPts val="600"/>
              </a:spcAft>
              <a:buClr>
                <a:schemeClr val="accent2"/>
              </a:buClr>
              <a:buFont typeface="Arial"/>
              <a:buChar char="•"/>
              <a:defRPr sz="1600">
                <a:solidFill>
                  <a:srgbClr val="455560"/>
                </a:solidFill>
              </a:defRPr>
            </a:lvl2pPr>
            <a:lvl3pPr marL="625475" indent="-173038" algn="l">
              <a:lnSpc>
                <a:spcPct val="100000"/>
              </a:lnSpc>
              <a:spcBef>
                <a:spcPts val="0"/>
              </a:spcBef>
              <a:spcAft>
                <a:spcPts val="600"/>
              </a:spcAft>
              <a:buClr>
                <a:schemeClr val="accent5">
                  <a:lumMod val="75000"/>
                </a:schemeClr>
              </a:buClr>
              <a:buFont typeface="Lucida Grande"/>
              <a:buChar char="-"/>
              <a:defRPr sz="1600">
                <a:solidFill>
                  <a:srgbClr val="455560"/>
                </a:solidFill>
              </a:defRPr>
            </a:lvl3pPr>
            <a:lvl4pPr marL="801688" indent="-142875" algn="l">
              <a:lnSpc>
                <a:spcPct val="100000"/>
              </a:lnSpc>
              <a:spcBef>
                <a:spcPts val="0"/>
              </a:spcBef>
              <a:spcAft>
                <a:spcPts val="600"/>
              </a:spcAft>
              <a:buSzPct val="75000"/>
              <a:buFont typeface="Arial"/>
              <a:buChar char="•"/>
              <a:defRPr sz="1400">
                <a:solidFill>
                  <a:srgbClr val="455560"/>
                </a:solidFill>
              </a:defRPr>
            </a:lvl4pPr>
            <a:lvl5pPr marL="777875" indent="-106363" algn="l">
              <a:lnSpc>
                <a:spcPts val="1400"/>
              </a:lnSpc>
              <a:spcBef>
                <a:spcPts val="400"/>
              </a:spcBef>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a:xfrm>
            <a:off x="887573" y="6522444"/>
            <a:ext cx="5123487" cy="98624"/>
          </a:xfrm>
        </p:spPr>
        <p:txBody>
          <a:bodyPr anchor="ctr" anchorCtr="0"/>
          <a:lstStyle>
            <a:lvl1pPr algn="l">
              <a:defRPr>
                <a:solidFill>
                  <a:schemeClr val="accent1"/>
                </a:solidFill>
              </a:defRPr>
            </a:lvl1pPr>
          </a:lstStyle>
          <a:p>
            <a:r>
              <a:rPr lang="en-GB" dirty="0"/>
              <a:t>Serco Group plc - January 2020</a:t>
            </a:r>
          </a:p>
        </p:txBody>
      </p:sp>
      <p:sp>
        <p:nvSpPr>
          <p:cNvPr id="6" name="Slide Number Placeholder 5"/>
          <p:cNvSpPr>
            <a:spLocks noGrp="1"/>
          </p:cNvSpPr>
          <p:nvPr>
            <p:ph type="sldNum" sz="quarter" idx="12"/>
          </p:nvPr>
        </p:nvSpPr>
        <p:spPr>
          <a:xfrm>
            <a:off x="615016" y="6517781"/>
            <a:ext cx="273051" cy="107950"/>
          </a:xfrm>
        </p:spPr>
        <p:txBody>
          <a:bodyPr anchor="ctr" anchorCtr="0"/>
          <a:lstStyle>
            <a:lvl1pPr algn="l">
              <a:defRPr>
                <a:solidFill>
                  <a:schemeClr val="accent1"/>
                </a:solidFill>
              </a:defRPr>
            </a:lvl1pPr>
          </a:lstStyle>
          <a:p>
            <a:fld id="{61842382-E9DC-4F2A-9403-6971E0B6683B}" type="slidenum">
              <a:rPr lang="en-GB" smtClean="0"/>
              <a:pPr/>
              <a:t>‹#›</a:t>
            </a:fld>
            <a:endParaRPr lang="en-GB" dirty="0"/>
          </a:p>
        </p:txBody>
      </p:sp>
      <p:cxnSp>
        <p:nvCxnSpPr>
          <p:cNvPr id="9" name="Straight Connector 8"/>
          <p:cNvCxnSpPr/>
          <p:nvPr userDrawn="1"/>
        </p:nvCxnSpPr>
        <p:spPr>
          <a:xfrm>
            <a:off x="637118" y="6377700"/>
            <a:ext cx="10938933"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Picture 9" descr="serco_2014_logo_rgb.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3339" y="6492778"/>
            <a:ext cx="702712" cy="163193"/>
          </a:xfrm>
          <a:prstGeom prst="rect">
            <a:avLst/>
          </a:prstGeom>
        </p:spPr>
      </p:pic>
      <p:sp>
        <p:nvSpPr>
          <p:cNvPr id="12" name="Text Placeholder 11"/>
          <p:cNvSpPr>
            <a:spLocks noGrp="1"/>
          </p:cNvSpPr>
          <p:nvPr>
            <p:ph type="body" sz="quarter" idx="13"/>
          </p:nvPr>
        </p:nvSpPr>
        <p:spPr>
          <a:xfrm>
            <a:off x="620890" y="822821"/>
            <a:ext cx="10938933" cy="676880"/>
          </a:xfrm>
          <a:prstGeom prst="rect">
            <a:avLst/>
          </a:prstGeom>
        </p:spPr>
        <p:txBody>
          <a:bodyPr lIns="0" tIns="0" rIns="0" bIns="0"/>
          <a:lstStyle>
            <a:lvl1pPr marL="0" indent="0" algn="l" defTabSz="914400" rtl="0" eaLnBrk="1" latinLnBrk="0" hangingPunct="1">
              <a:lnSpc>
                <a:spcPts val="2400"/>
              </a:lnSpc>
              <a:spcBef>
                <a:spcPct val="0"/>
              </a:spcBef>
              <a:buNone/>
              <a:defRPr lang="en-US" sz="2400" kern="1200" dirty="0" smtClean="0">
                <a:solidFill>
                  <a:schemeClr val="accent3"/>
                </a:solidFill>
                <a:latin typeface="Tahoma" pitchFamily="34" charset="0"/>
                <a:ea typeface="Tahoma" pitchFamily="34" charset="0"/>
                <a:cs typeface="Tahoma" pitchFamily="34" charset="0"/>
              </a:defRPr>
            </a:lvl1pPr>
          </a:lstStyle>
          <a:p>
            <a:pPr lvl="0"/>
            <a:r>
              <a:rPr lang="en-US" dirty="0"/>
              <a:t>Click to edit Master text styles</a:t>
            </a:r>
          </a:p>
        </p:txBody>
      </p:sp>
    </p:spTree>
    <p:extLst>
      <p:ext uri="{BB962C8B-B14F-4D97-AF65-F5344CB8AC3E}">
        <p14:creationId xmlns:p14="http://schemas.microsoft.com/office/powerpoint/2010/main" val="130452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8641080" y="0"/>
            <a:ext cx="3550920" cy="687137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Tree>
    <p:extLst>
      <p:ext uri="{BB962C8B-B14F-4D97-AF65-F5344CB8AC3E}">
        <p14:creationId xmlns:p14="http://schemas.microsoft.com/office/powerpoint/2010/main" val="8495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0" y="2944906"/>
            <a:ext cx="12192000" cy="392646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Tree>
    <p:extLst>
      <p:ext uri="{BB962C8B-B14F-4D97-AF65-F5344CB8AC3E}">
        <p14:creationId xmlns:p14="http://schemas.microsoft.com/office/powerpoint/2010/main" val="422485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15DDBB-72B2-2943-B02A-ED7C249C5E1A}"/>
              </a:ext>
            </a:extLst>
          </p:cNvPr>
          <p:cNvSpPr/>
          <p:nvPr userDrawn="1"/>
        </p:nvSpPr>
        <p:spPr>
          <a:xfrm>
            <a:off x="0" y="2137410"/>
            <a:ext cx="12192000" cy="472059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Tree>
    <p:extLst>
      <p:ext uri="{BB962C8B-B14F-4D97-AF65-F5344CB8AC3E}">
        <p14:creationId xmlns:p14="http://schemas.microsoft.com/office/powerpoint/2010/main" val="218485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a:p>
        </p:txBody>
      </p:sp>
    </p:spTree>
    <p:extLst>
      <p:ext uri="{BB962C8B-B14F-4D97-AF65-F5344CB8AC3E}">
        <p14:creationId xmlns:p14="http://schemas.microsoft.com/office/powerpoint/2010/main" val="382745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Tree>
    <p:extLst>
      <p:ext uri="{BB962C8B-B14F-4D97-AF65-F5344CB8AC3E}">
        <p14:creationId xmlns:p14="http://schemas.microsoft.com/office/powerpoint/2010/main" val="256861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7CB4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Tree>
    <p:extLst>
      <p:ext uri="{BB962C8B-B14F-4D97-AF65-F5344CB8AC3E}">
        <p14:creationId xmlns:p14="http://schemas.microsoft.com/office/powerpoint/2010/main" val="102788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tx2"/>
                </a:solidFill>
                <a:latin typeface="Roboto Medium" panose="02000000000000000000" pitchFamily="2" charset="0"/>
                <a:ea typeface="Roboto Medium" panose="02000000000000000000" pitchFamily="2" charset="0"/>
              </a:defRPr>
            </a:lvl1pPr>
            <a:lvl2pPr marL="91440" indent="0">
              <a:buNone/>
              <a:defRPr>
                <a:solidFill>
                  <a:schemeClr val="tx2"/>
                </a:solidFill>
              </a:defRPr>
            </a:lvl2pPr>
            <a:lvl3pPr marL="395478" indent="-194310">
              <a:buClr>
                <a:schemeClr val="bg1"/>
              </a:buClr>
              <a:defRPr>
                <a:solidFill>
                  <a:schemeClr val="tx2"/>
                </a:solidFill>
              </a:defRPr>
            </a:lvl3pPr>
            <a:lvl4pPr>
              <a:buClr>
                <a:schemeClr val="bg1"/>
              </a:buClr>
              <a:defRPr>
                <a:solidFill>
                  <a:schemeClr val="tx2"/>
                </a:solidFill>
              </a:defRPr>
            </a:lvl4pPr>
            <a:lvl5pPr>
              <a:buClr>
                <a:schemeClr val="bg1"/>
              </a:buCl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Tree>
    <p:extLst>
      <p:ext uri="{BB962C8B-B14F-4D97-AF65-F5344CB8AC3E}">
        <p14:creationId xmlns:p14="http://schemas.microsoft.com/office/powerpoint/2010/main" val="274364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1" y="509716"/>
            <a:ext cx="10194981" cy="82841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47268" y="1670446"/>
            <a:ext cx="10426474"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marL="852678" marR="0" lvl="3"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Fourth level</a:t>
            </a:r>
          </a:p>
          <a:p>
            <a:pPr marL="1035558" marR="0" lvl="4"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FIFTH LEVEL</a:t>
            </a:r>
          </a:p>
        </p:txBody>
      </p:sp>
      <p:sp>
        <p:nvSpPr>
          <p:cNvPr id="6" name="Slide Number Placeholder 5"/>
          <p:cNvSpPr>
            <a:spLocks noGrp="1"/>
          </p:cNvSpPr>
          <p:nvPr>
            <p:ph type="sldNum" sz="quarter" idx="4"/>
          </p:nvPr>
        </p:nvSpPr>
        <p:spPr>
          <a:xfrm>
            <a:off x="1078013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6A45A0-4AD1-4694-A07F-B3BA13B983E2}" type="slidenum">
              <a:rPr lang="en-US" smtClean="0"/>
              <a:t>‹#›</a:t>
            </a:fld>
            <a:endParaRPr lang="en-US"/>
          </a:p>
        </p:txBody>
      </p:sp>
      <p:sp>
        <p:nvSpPr>
          <p:cNvPr id="4" name="MSIPCMContentMarking" descr="{&quot;HashCode&quot;:2074032570,&quot;Placement&quot;:&quot;Header&quot;,&quot;Top&quot;:0.0,&quot;Left&quot;:438.954559,&quot;SlideWidth&quot;:960,&quot;SlideHeight&quot;:540}">
            <a:extLst>
              <a:ext uri="{FF2B5EF4-FFF2-40B4-BE49-F238E27FC236}">
                <a16:creationId xmlns:a16="http://schemas.microsoft.com/office/drawing/2014/main" id="{AF74262C-C56E-49F6-81BF-2B9123FA8CFA}"/>
              </a:ext>
            </a:extLst>
          </p:cNvPr>
          <p:cNvSpPr txBox="1"/>
          <p:nvPr userDrawn="1"/>
        </p:nvSpPr>
        <p:spPr>
          <a:xfrm>
            <a:off x="5574723" y="0"/>
            <a:ext cx="1042555"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737373"/>
                </a:solidFill>
                <a:latin typeface="Calibri" panose="020F0502020204030204" pitchFamily="34" charset="0"/>
              </a:rPr>
              <a:t>Serco Business</a:t>
            </a:r>
          </a:p>
        </p:txBody>
      </p:sp>
    </p:spTree>
    <p:extLst>
      <p:ext uri="{BB962C8B-B14F-4D97-AF65-F5344CB8AC3E}">
        <p14:creationId xmlns:p14="http://schemas.microsoft.com/office/powerpoint/2010/main" val="2191235619"/>
      </p:ext>
    </p:extLst>
  </p:cSld>
  <p:clrMap bg1="lt1" tx1="dk1" bg2="lt2" tx2="dk2" accent1="accent1" accent2="accent2" accent3="accent3" accent4="accent4" accent5="accent5" accent6="accent6" hlink="hlink" folHlink="folHlink"/>
  <p:sldLayoutIdLst>
    <p:sldLayoutId id="2147483756" r:id="rId1"/>
    <p:sldLayoutId id="2147483746" r:id="rId2"/>
    <p:sldLayoutId id="2147483759" r:id="rId3"/>
    <p:sldLayoutId id="2147483761" r:id="rId4"/>
    <p:sldLayoutId id="2147483762" r:id="rId5"/>
    <p:sldLayoutId id="2147483748" r:id="rId6"/>
    <p:sldLayoutId id="2147483757" r:id="rId7"/>
    <p:sldLayoutId id="2147483758" r:id="rId8"/>
    <p:sldLayoutId id="2147483760" r:id="rId9"/>
    <p:sldLayoutId id="2147483749" r:id="rId10"/>
    <p:sldLayoutId id="2147483750" r:id="rId11"/>
    <p:sldLayoutId id="2147483751" r:id="rId12"/>
  </p:sldLayoutIdLst>
  <p:hf hdr="0" ftr="0" dt="0"/>
  <p:txStyles>
    <p:titleStyle>
      <a:lvl1pPr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0" tIns="0" rIns="0" bIns="0" rtlCol="0" anchor="t" anchorCtr="0"/>
          <a:lstStyle>
            <a:lvl1pPr algn="l" fontAlgn="auto">
              <a:spcBef>
                <a:spcPts val="0"/>
              </a:spcBef>
              <a:spcAft>
                <a:spcPts val="0"/>
              </a:spcAft>
              <a:defRPr sz="800">
                <a:solidFill>
                  <a:schemeClr val="tx1">
                    <a:tint val="75000"/>
                  </a:schemeClr>
                </a:solidFill>
                <a:latin typeface="Tahoma" pitchFamily="34" charset="0"/>
                <a:ea typeface="Tahoma" pitchFamily="34" charset="0"/>
                <a:cs typeface="Tahoma" pitchFamily="34" charset="0"/>
              </a:defRPr>
            </a:lvl1pPr>
          </a:lstStyle>
          <a:p>
            <a:pPr>
              <a:defRPr/>
            </a:pPr>
            <a:endParaRPr lang="en-GB" dirty="0">
              <a:solidFill>
                <a:srgbClr val="2E394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0" tIns="0" rIns="0" bIns="0" numCol="1" anchor="t" anchorCtr="0" compatLnSpc="1">
            <a:prstTxWarp prst="textNoShape">
              <a:avLst/>
            </a:prstTxWarp>
          </a:bodyPr>
          <a:lstStyle>
            <a:lvl1pPr algn="r">
              <a:defRPr sz="800" smtClean="0">
                <a:solidFill>
                  <a:srgbClr val="8E9092"/>
                </a:solidFill>
                <a:latin typeface="Tahoma" pitchFamily="-103" charset="0"/>
                <a:cs typeface="Tahoma" pitchFamily="-103" charset="0"/>
              </a:defRPr>
            </a:lvl1pPr>
          </a:lstStyle>
          <a:p>
            <a:pPr fontAlgn="base">
              <a:spcBef>
                <a:spcPct val="0"/>
              </a:spcBef>
              <a:spcAft>
                <a:spcPct val="0"/>
              </a:spcAft>
              <a:defRPr/>
            </a:pPr>
            <a:fld id="{A6CD6721-8850-4E2D-BBE8-8840D2362AA2}" type="slidenum">
              <a:rPr lang="en-GB" altLang="en-US">
                <a:ea typeface="ＭＳ Ｐゴシック" pitchFamily="-103" charset="-128"/>
              </a:rPr>
              <a:pPr fontAlgn="base">
                <a:spcBef>
                  <a:spcPct val="0"/>
                </a:spcBef>
                <a:spcAft>
                  <a:spcPct val="0"/>
                </a:spcAft>
                <a:defRPr/>
              </a:pPr>
              <a:t>‹#›</a:t>
            </a:fld>
            <a:endParaRPr lang="en-GB" altLang="en-US" dirty="0">
              <a:ea typeface="ＭＳ Ｐゴシック" pitchFamily="-103" charset="-128"/>
            </a:endParaRPr>
          </a:p>
        </p:txBody>
      </p:sp>
      <p:sp>
        <p:nvSpPr>
          <p:cNvPr id="2" name="MSIPCMContentMarking" descr="{&quot;HashCode&quot;:2074032570,&quot;Placement&quot;:&quot;Header&quot;,&quot;Top&quot;:0.0,&quot;Left&quot;:438.954559,&quot;SlideWidth&quot;:960,&quot;SlideHeight&quot;:540}">
            <a:extLst>
              <a:ext uri="{FF2B5EF4-FFF2-40B4-BE49-F238E27FC236}">
                <a16:creationId xmlns:a16="http://schemas.microsoft.com/office/drawing/2014/main" id="{3B28B069-7A25-4CAB-B68E-C2C0501E2446}"/>
              </a:ext>
            </a:extLst>
          </p:cNvPr>
          <p:cNvSpPr txBox="1"/>
          <p:nvPr userDrawn="1"/>
        </p:nvSpPr>
        <p:spPr>
          <a:xfrm>
            <a:off x="5574723" y="0"/>
            <a:ext cx="1042555"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737373"/>
                </a:solidFill>
                <a:latin typeface="Calibri" panose="020F0502020204030204" pitchFamily="34" charset="0"/>
              </a:rPr>
              <a:t>Serco Business</a:t>
            </a:r>
          </a:p>
        </p:txBody>
      </p:sp>
    </p:spTree>
    <p:extLst>
      <p:ext uri="{BB962C8B-B14F-4D97-AF65-F5344CB8AC3E}">
        <p14:creationId xmlns:p14="http://schemas.microsoft.com/office/powerpoint/2010/main" val="810397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1" r:id="rId6"/>
    <p:sldLayoutId id="2147483772" r:id="rId7"/>
    <p:sldLayoutId id="2147483773" r:id="rId8"/>
  </p:sldLayoutIdLst>
  <p:transition spd="slow">
    <p:pull/>
  </p:transition>
  <p:hf hdr="0" ftr="0" dt="0"/>
  <p:txStyles>
    <p:titleStyle>
      <a:lvl1pPr algn="ctr" rtl="0" eaLnBrk="1" fontAlgn="base" hangingPunct="1">
        <a:spcBef>
          <a:spcPct val="0"/>
        </a:spcBef>
        <a:spcAft>
          <a:spcPct val="0"/>
        </a:spcAft>
        <a:defRPr sz="4400" kern="1200">
          <a:solidFill>
            <a:schemeClr val="tx1"/>
          </a:solidFill>
          <a:latin typeface="Tahoma" pitchFamily="34" charset="0"/>
          <a:ea typeface="Tahoma" pitchFamily="34" charset="0"/>
          <a:cs typeface="Tahoma" pitchFamily="34" charset="0"/>
        </a:defRPr>
      </a:lvl1pPr>
      <a:lvl2pPr algn="ctr" rtl="0" eaLnBrk="1" fontAlgn="base" hangingPunct="1">
        <a:spcBef>
          <a:spcPct val="0"/>
        </a:spcBef>
        <a:spcAft>
          <a:spcPct val="0"/>
        </a:spcAft>
        <a:defRPr sz="4400">
          <a:solidFill>
            <a:schemeClr val="tx1"/>
          </a:solidFill>
          <a:latin typeface="Tahoma" pitchFamily="-103" charset="0"/>
          <a:cs typeface="Tahoma" pitchFamily="-103" charset="0"/>
        </a:defRPr>
      </a:lvl2pPr>
      <a:lvl3pPr algn="ctr" rtl="0" eaLnBrk="1" fontAlgn="base" hangingPunct="1">
        <a:spcBef>
          <a:spcPct val="0"/>
        </a:spcBef>
        <a:spcAft>
          <a:spcPct val="0"/>
        </a:spcAft>
        <a:defRPr sz="4400">
          <a:solidFill>
            <a:schemeClr val="tx1"/>
          </a:solidFill>
          <a:latin typeface="Tahoma" pitchFamily="-103" charset="0"/>
          <a:cs typeface="Tahoma" pitchFamily="-103" charset="0"/>
        </a:defRPr>
      </a:lvl3pPr>
      <a:lvl4pPr algn="ctr" rtl="0" eaLnBrk="1" fontAlgn="base" hangingPunct="1">
        <a:spcBef>
          <a:spcPct val="0"/>
        </a:spcBef>
        <a:spcAft>
          <a:spcPct val="0"/>
        </a:spcAft>
        <a:defRPr sz="4400">
          <a:solidFill>
            <a:schemeClr val="tx1"/>
          </a:solidFill>
          <a:latin typeface="Tahoma" pitchFamily="-103" charset="0"/>
          <a:cs typeface="Tahoma" pitchFamily="-103" charset="0"/>
        </a:defRPr>
      </a:lvl4pPr>
      <a:lvl5pPr algn="ctr" rtl="0" eaLnBrk="1" fontAlgn="base" hangingPunct="1">
        <a:spcBef>
          <a:spcPct val="0"/>
        </a:spcBef>
        <a:spcAft>
          <a:spcPct val="0"/>
        </a:spcAft>
        <a:defRPr sz="4400">
          <a:solidFill>
            <a:schemeClr val="tx1"/>
          </a:solidFill>
          <a:latin typeface="Tahoma" pitchFamily="-103" charset="0"/>
          <a:cs typeface="Tahoma" pitchFamily="-103" charset="0"/>
        </a:defRPr>
      </a:lvl5pPr>
      <a:lvl6pPr marL="457200" algn="ctr" rtl="0" eaLnBrk="1" fontAlgn="base" hangingPunct="1">
        <a:spcBef>
          <a:spcPct val="0"/>
        </a:spcBef>
        <a:spcAft>
          <a:spcPct val="0"/>
        </a:spcAft>
        <a:defRPr sz="4400">
          <a:solidFill>
            <a:schemeClr val="tx1"/>
          </a:solidFill>
          <a:latin typeface="Tahoma" pitchFamily="-103" charset="0"/>
          <a:cs typeface="Tahoma" pitchFamily="-103" charset="0"/>
        </a:defRPr>
      </a:lvl6pPr>
      <a:lvl7pPr marL="914400" algn="ctr" rtl="0" eaLnBrk="1" fontAlgn="base" hangingPunct="1">
        <a:spcBef>
          <a:spcPct val="0"/>
        </a:spcBef>
        <a:spcAft>
          <a:spcPct val="0"/>
        </a:spcAft>
        <a:defRPr sz="4400">
          <a:solidFill>
            <a:schemeClr val="tx1"/>
          </a:solidFill>
          <a:latin typeface="Tahoma" pitchFamily="-103" charset="0"/>
          <a:cs typeface="Tahoma" pitchFamily="-103" charset="0"/>
        </a:defRPr>
      </a:lvl7pPr>
      <a:lvl8pPr marL="1371600" algn="ctr" rtl="0" eaLnBrk="1" fontAlgn="base" hangingPunct="1">
        <a:spcBef>
          <a:spcPct val="0"/>
        </a:spcBef>
        <a:spcAft>
          <a:spcPct val="0"/>
        </a:spcAft>
        <a:defRPr sz="4400">
          <a:solidFill>
            <a:schemeClr val="tx1"/>
          </a:solidFill>
          <a:latin typeface="Tahoma" pitchFamily="-103" charset="0"/>
          <a:cs typeface="Tahoma" pitchFamily="-103" charset="0"/>
        </a:defRPr>
      </a:lvl8pPr>
      <a:lvl9pPr marL="1828800" algn="ctr" rtl="0" eaLnBrk="1" fontAlgn="base" hangingPunct="1">
        <a:spcBef>
          <a:spcPct val="0"/>
        </a:spcBef>
        <a:spcAft>
          <a:spcPct val="0"/>
        </a:spcAft>
        <a:defRPr sz="4400">
          <a:solidFill>
            <a:schemeClr val="tx1"/>
          </a:solidFill>
          <a:latin typeface="Tahoma" pitchFamily="-103" charset="0"/>
          <a:cs typeface="Tahoma" pitchFamily="-103"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ahoma" pitchFamily="34" charset="0"/>
          <a:ea typeface="Tahoma" pitchFamily="34" charset="0"/>
          <a:cs typeface="Tahoma"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ahoma" pitchFamily="34" charset="0"/>
          <a:ea typeface="Tahoma" pitchFamily="34" charset="0"/>
          <a:cs typeface="Tahoma"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ahoma" pitchFamily="34" charset="0"/>
          <a:ea typeface="Tahoma" pitchFamily="34" charset="0"/>
          <a:cs typeface="Tahoma"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ahoma" pitchFamily="34" charset="0"/>
          <a:ea typeface="Tahoma" pitchFamily="34" charset="0"/>
          <a:cs typeface="Tahoma"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YE_ETgaFVo8" TargetMode="External"/><Relationship Id="rId2" Type="http://schemas.openxmlformats.org/officeDocument/2006/relationships/hyperlink" Target="https://youtu.be/V2Hndmk18z0" TargetMode="External"/><Relationship Id="rId1" Type="http://schemas.openxmlformats.org/officeDocument/2006/relationships/slideLayout" Target="../slideLayouts/slideLayout2.xml"/><Relationship Id="rId4" Type="http://schemas.openxmlformats.org/officeDocument/2006/relationships/hyperlink" Target="https://youtu.be/74maeLEbdwk"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bdo.com/insights/industries/government-contracting/bdo-s-government-contracting-webinar-serie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69EA8E-2A23-C942-983A-1D470AA2719C}"/>
              </a:ext>
            </a:extLst>
          </p:cNvPr>
          <p:cNvSpPr/>
          <p:nvPr/>
        </p:nvSpPr>
        <p:spPr>
          <a:xfrm>
            <a:off x="0" y="-961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0C906C6-8A7D-8943-8812-21FE75F3ECF1}"/>
              </a:ext>
            </a:extLst>
          </p:cNvPr>
          <p:cNvSpPr/>
          <p:nvPr/>
        </p:nvSpPr>
        <p:spPr>
          <a:xfrm>
            <a:off x="0" y="6177410"/>
            <a:ext cx="12192000" cy="680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3DD454A-E053-1545-855E-CDFA193A31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6385" y="663514"/>
            <a:ext cx="4039228" cy="4773633"/>
          </a:xfrm>
          <a:prstGeom prst="rect">
            <a:avLst/>
          </a:prstGeom>
        </p:spPr>
      </p:pic>
      <p:sp>
        <p:nvSpPr>
          <p:cNvPr id="9" name="Rectangle 8">
            <a:extLst>
              <a:ext uri="{FF2B5EF4-FFF2-40B4-BE49-F238E27FC236}">
                <a16:creationId xmlns:a16="http://schemas.microsoft.com/office/drawing/2014/main" id="{9998C626-F944-0D49-B3EB-716DEC13BB0A}"/>
              </a:ext>
            </a:extLst>
          </p:cNvPr>
          <p:cNvSpPr/>
          <p:nvPr/>
        </p:nvSpPr>
        <p:spPr>
          <a:xfrm>
            <a:off x="3526534" y="6383625"/>
            <a:ext cx="5138928" cy="338554"/>
          </a:xfrm>
          <a:prstGeom prst="rect">
            <a:avLst/>
          </a:prstGeom>
        </p:spPr>
        <p:txBody>
          <a:bodyPr wrap="square">
            <a:spAutoFit/>
          </a:bodyPr>
          <a:lstStyle/>
          <a:p>
            <a:pPr algn="ctr"/>
            <a:r>
              <a:rPr lang="en-US" sz="1600" b="1" dirty="0">
                <a:solidFill>
                  <a:schemeClr val="bg2"/>
                </a:solidFill>
                <a:latin typeface="Antonio" panose="02000503000000000000" pitchFamily="2" charset="77"/>
                <a:ea typeface="Roboto Black" panose="02000000000000000000" pitchFamily="2" charset="0"/>
              </a:rPr>
              <a:t>Strategy </a:t>
            </a:r>
            <a:r>
              <a:rPr lang="en-US" sz="1600" dirty="0">
                <a:solidFill>
                  <a:schemeClr val="accent2"/>
                </a:solidFill>
                <a:latin typeface="Antonio Light" panose="02000303000000000000" pitchFamily="2" charset="77"/>
                <a:ea typeface="Roboto Black" panose="02000000000000000000" pitchFamily="2" charset="0"/>
              </a:rPr>
              <a:t>|</a:t>
            </a:r>
            <a:r>
              <a:rPr lang="en-US" sz="1600" b="1" dirty="0">
                <a:solidFill>
                  <a:schemeClr val="accent2"/>
                </a:solidFill>
                <a:latin typeface="Antonio" panose="02000503000000000000" pitchFamily="2" charset="77"/>
                <a:ea typeface="Roboto Black" panose="02000000000000000000" pitchFamily="2" charset="0"/>
              </a:rPr>
              <a:t>  </a:t>
            </a:r>
            <a:r>
              <a:rPr lang="en-US" sz="1600" b="1" dirty="0">
                <a:solidFill>
                  <a:schemeClr val="bg2"/>
                </a:solidFill>
                <a:latin typeface="Antonio" panose="02000503000000000000" pitchFamily="2" charset="77"/>
                <a:ea typeface="Roboto Black" panose="02000000000000000000" pitchFamily="2" charset="0"/>
              </a:rPr>
              <a:t>April 20, 2022</a:t>
            </a:r>
          </a:p>
        </p:txBody>
      </p:sp>
    </p:spTree>
    <p:extLst>
      <p:ext uri="{BB962C8B-B14F-4D97-AF65-F5344CB8AC3E}">
        <p14:creationId xmlns:p14="http://schemas.microsoft.com/office/powerpoint/2010/main" val="343230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615853" y="304236"/>
            <a:ext cx="10728958" cy="828418"/>
          </a:xfrm>
        </p:spPr>
        <p:txBody>
          <a:bodyPr anchor="ctr">
            <a:normAutofit/>
          </a:bodyPr>
          <a:lstStyle/>
          <a:p>
            <a:r>
              <a:rPr lang="en-US" sz="3600" dirty="0">
                <a:latin typeface="Calibri" panose="020F0502020204030204" pitchFamily="34" charset="0"/>
                <a:cs typeface="Calibri" panose="020F0502020204030204" pitchFamily="34" charset="0"/>
              </a:rPr>
              <a:t>What does being Strategic really mean?</a:t>
            </a:r>
            <a:endParaRPr lang="en-US" sz="360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10</a:t>
            </a:fld>
            <a:endParaRPr lang="en-US" sz="1100" dirty="0"/>
          </a:p>
        </p:txBody>
      </p:sp>
      <p:sp>
        <p:nvSpPr>
          <p:cNvPr id="7" name="Google Shape;83;p10">
            <a:extLst>
              <a:ext uri="{FF2B5EF4-FFF2-40B4-BE49-F238E27FC236}">
                <a16:creationId xmlns:a16="http://schemas.microsoft.com/office/drawing/2014/main" id="{0A433938-EC44-2A48-8F5A-DEBB4F63A8F9}"/>
              </a:ext>
            </a:extLst>
          </p:cNvPr>
          <p:cNvSpPr txBox="1"/>
          <p:nvPr/>
        </p:nvSpPr>
        <p:spPr>
          <a:xfrm>
            <a:off x="384224" y="1067778"/>
            <a:ext cx="11192215" cy="5346710"/>
          </a:xfrm>
          <a:prstGeom prst="rect">
            <a:avLst/>
          </a:prstGeom>
          <a:noFill/>
          <a:ln>
            <a:noFill/>
          </a:ln>
        </p:spPr>
        <p:txBody>
          <a:bodyPr spcFirstLastPara="1" wrap="square" lIns="91425" tIns="45700" rIns="91425" bIns="45700" anchor="t" anchorCtr="0">
            <a:noAutofit/>
          </a:bodyPr>
          <a:lstStyle/>
          <a:p>
            <a:pPr marL="285750" indent="-285750" fontAlgn="base">
              <a:lnSpc>
                <a:spcPct val="150000"/>
              </a:lnSpc>
              <a:buFont typeface="Arial" panose="020B0604020202020204" pitchFamily="34" charset="0"/>
              <a:buChar char="•"/>
            </a:pPr>
            <a:r>
              <a:rPr lang="en-US" sz="2000" dirty="0"/>
              <a:t>The organization takes an outside perspective: in view of how things are, and should be done (in other words, they base their methods and operations on </a:t>
            </a:r>
            <a:r>
              <a:rPr lang="en-US" sz="2000" i="1" u="sng" dirty="0"/>
              <a:t>what customers want, not what they do</a:t>
            </a:r>
            <a:r>
              <a:rPr lang="en-US" sz="2000" dirty="0"/>
              <a:t>)</a:t>
            </a:r>
          </a:p>
          <a:p>
            <a:pPr marL="285750" indent="-285750" fontAlgn="base">
              <a:lnSpc>
                <a:spcPct val="150000"/>
              </a:lnSpc>
              <a:buFont typeface="Arial" panose="020B0604020202020204" pitchFamily="34" charset="0"/>
              <a:buChar char="•"/>
            </a:pPr>
            <a:r>
              <a:rPr lang="en-US" sz="2000" dirty="0"/>
              <a:t>Organization are proactive: strategic companies make things happen at a time that suits them, rather than waiting for events to force them to change</a:t>
            </a:r>
          </a:p>
          <a:p>
            <a:pPr marL="285750" indent="-285750" fontAlgn="base">
              <a:lnSpc>
                <a:spcPct val="150000"/>
              </a:lnSpc>
              <a:buFont typeface="Arial" panose="020B0604020202020204" pitchFamily="34" charset="0"/>
              <a:buChar char="•"/>
            </a:pPr>
            <a:r>
              <a:rPr lang="en-US" sz="2000" dirty="0"/>
              <a:t>Everything is aligned: the </a:t>
            </a:r>
            <a:r>
              <a:rPr lang="en-US" sz="2000" i="1" u="sng" dirty="0"/>
              <a:t>entire organization</a:t>
            </a:r>
            <a:r>
              <a:rPr lang="en-US" sz="2000" dirty="0"/>
              <a:t> is committed to the journey, not just a function or two</a:t>
            </a:r>
          </a:p>
          <a:p>
            <a:pPr marL="285750" indent="-285750" fontAlgn="base">
              <a:lnSpc>
                <a:spcPct val="150000"/>
              </a:lnSpc>
              <a:buFont typeface="Arial" panose="020B0604020202020204" pitchFamily="34" charset="0"/>
              <a:buChar char="•"/>
            </a:pPr>
            <a:r>
              <a:rPr lang="en-US" sz="2000" dirty="0"/>
              <a:t>Everyone involved is committed to an inspiring vision and purpose</a:t>
            </a:r>
          </a:p>
          <a:p>
            <a:pPr marL="285750" indent="-285750" fontAlgn="base">
              <a:lnSpc>
                <a:spcPct val="150000"/>
              </a:lnSpc>
              <a:buFont typeface="Arial" panose="020B0604020202020204" pitchFamily="34" charset="0"/>
              <a:buChar char="•"/>
            </a:pPr>
            <a:r>
              <a:rPr lang="en-US" sz="2000" dirty="0"/>
              <a:t>A good definition is simply: </a:t>
            </a:r>
            <a:r>
              <a:rPr lang="en-US" sz="2000" dirty="0">
                <a:solidFill>
                  <a:schemeClr val="tx2"/>
                </a:solidFill>
              </a:rPr>
              <a:t>“Being strategic means ensuring the organization's core competence is consistently focusing on those directional choices that will best move the organization toward its new future, with the least risk and in the most orderly fashion”</a:t>
            </a:r>
          </a:p>
        </p:txBody>
      </p:sp>
      <p:sp>
        <p:nvSpPr>
          <p:cNvPr id="8" name="Rectangle 7">
            <a:extLst>
              <a:ext uri="{FF2B5EF4-FFF2-40B4-BE49-F238E27FC236}">
                <a16:creationId xmlns:a16="http://schemas.microsoft.com/office/drawing/2014/main" id="{76B883D3-0884-0940-968F-B01909F65876}"/>
              </a:ext>
            </a:extLst>
          </p:cNvPr>
          <p:cNvSpPr/>
          <p:nvPr/>
        </p:nvSpPr>
        <p:spPr>
          <a:xfrm>
            <a:off x="384224" y="5333900"/>
            <a:ext cx="8617788" cy="954107"/>
          </a:xfrm>
          <a:prstGeom prst="rect">
            <a:avLst/>
          </a:prstGeom>
        </p:spPr>
        <p:txBody>
          <a:bodyPr wrap="square">
            <a:spAutoFit/>
          </a:bodyPr>
          <a:lstStyle/>
          <a:p>
            <a:pPr>
              <a:spcAft>
                <a:spcPts val="800"/>
              </a:spcAft>
            </a:pPr>
            <a:r>
              <a:rPr lang="en-US" sz="2800" b="1" dirty="0">
                <a:latin typeface="Calibri" panose="020F0502020204030204" pitchFamily="34" charset="0"/>
                <a:cs typeface="Calibri" panose="020F0502020204030204" pitchFamily="34" charset="0"/>
              </a:rPr>
              <a:t>How does finance fit into the above approach? How can you position yourself to be “strategic”?</a:t>
            </a:r>
          </a:p>
        </p:txBody>
      </p:sp>
      <p:pic>
        <p:nvPicPr>
          <p:cNvPr id="9" name="Picture 8" descr="Close-up of raised hands at office training with speaker out of focus in background">
            <a:extLst>
              <a:ext uri="{FF2B5EF4-FFF2-40B4-BE49-F238E27FC236}">
                <a16:creationId xmlns:a16="http://schemas.microsoft.com/office/drawing/2014/main" id="{CAFB7642-6122-5C4D-87FA-F9AC078BB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012" y="5159917"/>
            <a:ext cx="1692135" cy="1128090"/>
          </a:xfrm>
          <a:prstGeom prst="rect">
            <a:avLst/>
          </a:prstGeom>
        </p:spPr>
      </p:pic>
    </p:spTree>
    <p:extLst>
      <p:ext uri="{BB962C8B-B14F-4D97-AF65-F5344CB8AC3E}">
        <p14:creationId xmlns:p14="http://schemas.microsoft.com/office/powerpoint/2010/main" val="94744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EB8C-68EA-4E6A-B974-1F976D83E61C}"/>
              </a:ext>
            </a:extLst>
          </p:cNvPr>
          <p:cNvSpPr>
            <a:spLocks noGrp="1"/>
          </p:cNvSpPr>
          <p:nvPr>
            <p:ph type="title"/>
          </p:nvPr>
        </p:nvSpPr>
        <p:spPr/>
        <p:txBody>
          <a:bodyPr/>
          <a:lstStyle/>
          <a:p>
            <a:r>
              <a:rPr lang="en-US" dirty="0"/>
              <a:t>Elements of Strategic Planning</a:t>
            </a:r>
          </a:p>
        </p:txBody>
      </p:sp>
      <p:sp>
        <p:nvSpPr>
          <p:cNvPr id="4" name="Slide Number Placeholder 3">
            <a:extLst>
              <a:ext uri="{FF2B5EF4-FFF2-40B4-BE49-F238E27FC236}">
                <a16:creationId xmlns:a16="http://schemas.microsoft.com/office/drawing/2014/main" id="{8CCAC0F3-9739-403B-8CFE-3F867C057F79}"/>
              </a:ext>
            </a:extLst>
          </p:cNvPr>
          <p:cNvSpPr>
            <a:spLocks noGrp="1"/>
          </p:cNvSpPr>
          <p:nvPr>
            <p:ph type="sldNum" sz="quarter" idx="12"/>
          </p:nvPr>
        </p:nvSpPr>
        <p:spPr/>
        <p:txBody>
          <a:bodyPr/>
          <a:lstStyle/>
          <a:p>
            <a:fld id="{B66A45A0-4AD1-4694-A07F-B3BA13B983E2}" type="slidenum">
              <a:rPr lang="en-US" smtClean="0"/>
              <a:pPr/>
              <a:t>11</a:t>
            </a:fld>
            <a:endParaRPr lang="en-US" sz="1100" dirty="0"/>
          </a:p>
        </p:txBody>
      </p:sp>
      <p:pic>
        <p:nvPicPr>
          <p:cNvPr id="5" name="Picture 4">
            <a:extLst>
              <a:ext uri="{FF2B5EF4-FFF2-40B4-BE49-F238E27FC236}">
                <a16:creationId xmlns:a16="http://schemas.microsoft.com/office/drawing/2014/main" id="{D99D1B73-225E-404B-9C0A-092229F8F1FA}"/>
              </a:ext>
            </a:extLst>
          </p:cNvPr>
          <p:cNvPicPr>
            <a:picLocks noChangeAspect="1"/>
          </p:cNvPicPr>
          <p:nvPr/>
        </p:nvPicPr>
        <p:blipFill>
          <a:blip r:embed="rId3"/>
          <a:stretch>
            <a:fillRect/>
          </a:stretch>
        </p:blipFill>
        <p:spPr>
          <a:xfrm>
            <a:off x="1400747" y="1617799"/>
            <a:ext cx="10069007" cy="4650973"/>
          </a:xfrm>
          <a:prstGeom prst="rect">
            <a:avLst/>
          </a:prstGeom>
        </p:spPr>
      </p:pic>
      <p:sp>
        <p:nvSpPr>
          <p:cNvPr id="7" name="TextBox 6">
            <a:extLst>
              <a:ext uri="{FF2B5EF4-FFF2-40B4-BE49-F238E27FC236}">
                <a16:creationId xmlns:a16="http://schemas.microsoft.com/office/drawing/2014/main" id="{25EB10CD-7D69-7D4D-B60B-BD18B7E758B6}"/>
              </a:ext>
            </a:extLst>
          </p:cNvPr>
          <p:cNvSpPr txBox="1"/>
          <p:nvPr/>
        </p:nvSpPr>
        <p:spPr>
          <a:xfrm>
            <a:off x="283382" y="1526361"/>
            <a:ext cx="2102009" cy="4524315"/>
          </a:xfrm>
          <a:prstGeom prst="rect">
            <a:avLst/>
          </a:prstGeom>
          <a:noFill/>
        </p:spPr>
        <p:txBody>
          <a:bodyPr wrap="square" rtlCol="0">
            <a:spAutoFit/>
          </a:bodyPr>
          <a:lstStyle/>
          <a:p>
            <a:r>
              <a:rPr lang="en-US" dirty="0"/>
              <a:t>During the Strategic Planning process, organizations perform three steps:</a:t>
            </a:r>
          </a:p>
          <a:p>
            <a:pPr marL="290513" indent="-158750">
              <a:buFont typeface="+mj-lt"/>
              <a:buAutoNum type="arabicPeriod"/>
            </a:pPr>
            <a:r>
              <a:rPr lang="en-US" dirty="0"/>
              <a:t>Builds or modifies the foundational </a:t>
            </a:r>
            <a:r>
              <a:rPr lang="en-US" i="1" u="sng" dirty="0">
                <a:solidFill>
                  <a:schemeClr val="tx2"/>
                </a:solidFill>
              </a:rPr>
              <a:t>strategic vision and mission</a:t>
            </a:r>
          </a:p>
          <a:p>
            <a:pPr marL="290513" indent="-158750">
              <a:buFont typeface="+mj-lt"/>
              <a:buAutoNum type="arabicPeriod"/>
            </a:pPr>
            <a:r>
              <a:rPr lang="en-US" dirty="0"/>
              <a:t>Commits to </a:t>
            </a:r>
            <a:r>
              <a:rPr lang="en-US" i="1" u="sng" dirty="0">
                <a:solidFill>
                  <a:schemeClr val="tx2"/>
                </a:solidFill>
              </a:rPr>
              <a:t>goals that drive</a:t>
            </a:r>
            <a:r>
              <a:rPr lang="en-US" dirty="0"/>
              <a:t> overall health</a:t>
            </a:r>
          </a:p>
          <a:p>
            <a:pPr marL="290513" indent="-158750">
              <a:buFont typeface="+mj-lt"/>
              <a:buAutoNum type="arabicPeriod"/>
            </a:pPr>
            <a:r>
              <a:rPr lang="en-US" dirty="0"/>
              <a:t>Develops a </a:t>
            </a:r>
            <a:r>
              <a:rPr lang="en-US" i="1" u="sng" dirty="0">
                <a:solidFill>
                  <a:schemeClr val="tx2"/>
                </a:solidFill>
              </a:rPr>
              <a:t>long-term plan to achieve the goals</a:t>
            </a:r>
          </a:p>
          <a:p>
            <a:endParaRPr lang="en-US" dirty="0"/>
          </a:p>
        </p:txBody>
      </p:sp>
      <p:pic>
        <p:nvPicPr>
          <p:cNvPr id="1026" name="Picture 2" descr="Amazon Png Logo Vector - Free Transparent PNG Logos">
            <a:extLst>
              <a:ext uri="{FF2B5EF4-FFF2-40B4-BE49-F238E27FC236}">
                <a16:creationId xmlns:a16="http://schemas.microsoft.com/office/drawing/2014/main" id="{E31ADAEE-8BDC-D442-8674-E8CCC16FB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214" y="176386"/>
            <a:ext cx="1090059" cy="8164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4D6BB4-BB8D-9B43-843A-E21D6BCC0758}"/>
              </a:ext>
            </a:extLst>
          </p:cNvPr>
          <p:cNvSpPr txBox="1"/>
          <p:nvPr/>
        </p:nvSpPr>
        <p:spPr>
          <a:xfrm>
            <a:off x="9278271" y="248615"/>
            <a:ext cx="2870637" cy="523220"/>
          </a:xfrm>
          <a:prstGeom prst="rect">
            <a:avLst/>
          </a:prstGeom>
          <a:noFill/>
        </p:spPr>
        <p:txBody>
          <a:bodyPr wrap="square" rtlCol="0">
            <a:spAutoFit/>
          </a:bodyPr>
          <a:lstStyle/>
          <a:p>
            <a:r>
              <a:rPr lang="en-US" sz="1400" dirty="0"/>
              <a:t>“To be the world’s most customer-centric company.”</a:t>
            </a:r>
          </a:p>
        </p:txBody>
      </p:sp>
      <p:pic>
        <p:nvPicPr>
          <p:cNvPr id="1028" name="Picture 4" descr="Johnson &amp; Johnson (@JNJNews) / Twitter">
            <a:extLst>
              <a:ext uri="{FF2B5EF4-FFF2-40B4-BE49-F238E27FC236}">
                <a16:creationId xmlns:a16="http://schemas.microsoft.com/office/drawing/2014/main" id="{84C33F1C-4F5F-5441-BE13-C68DA230C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2000" y="867900"/>
            <a:ext cx="662485" cy="6624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13FCB7-E0DB-C548-9C5E-7BE34CAE6934}"/>
              </a:ext>
            </a:extLst>
          </p:cNvPr>
          <p:cNvSpPr txBox="1"/>
          <p:nvPr/>
        </p:nvSpPr>
        <p:spPr>
          <a:xfrm>
            <a:off x="9278271" y="771835"/>
            <a:ext cx="2870637" cy="1169551"/>
          </a:xfrm>
          <a:prstGeom prst="rect">
            <a:avLst/>
          </a:prstGeom>
          <a:noFill/>
        </p:spPr>
        <p:txBody>
          <a:bodyPr wrap="square" rtlCol="0">
            <a:spAutoFit/>
          </a:bodyPr>
          <a:lstStyle/>
          <a:p>
            <a:r>
              <a:rPr lang="en-US" sz="1400" dirty="0"/>
              <a:t>“For every person to use their unique experiences and backgrounds, together – to spark solutions that create a better, healthier world.”</a:t>
            </a:r>
          </a:p>
        </p:txBody>
      </p:sp>
      <p:pic>
        <p:nvPicPr>
          <p:cNvPr id="1030" name="Picture 6" descr="Walt Disney logo PNG">
            <a:extLst>
              <a:ext uri="{FF2B5EF4-FFF2-40B4-BE49-F238E27FC236}">
                <a16:creationId xmlns:a16="http://schemas.microsoft.com/office/drawing/2014/main" id="{377E65BE-6FCB-9148-92B6-868581CCA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8214" y="1791052"/>
            <a:ext cx="1018839" cy="6779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8B82625-80C2-F142-89F1-D0F73715202B}"/>
              </a:ext>
            </a:extLst>
          </p:cNvPr>
          <p:cNvSpPr txBox="1"/>
          <p:nvPr/>
        </p:nvSpPr>
        <p:spPr>
          <a:xfrm>
            <a:off x="9207053" y="2016553"/>
            <a:ext cx="2663582" cy="307777"/>
          </a:xfrm>
          <a:prstGeom prst="rect">
            <a:avLst/>
          </a:prstGeom>
          <a:noFill/>
        </p:spPr>
        <p:txBody>
          <a:bodyPr wrap="square" rtlCol="0">
            <a:spAutoFit/>
          </a:bodyPr>
          <a:lstStyle/>
          <a:p>
            <a:r>
              <a:rPr lang="en-US" sz="1400" dirty="0"/>
              <a:t>“To make people happy.”</a:t>
            </a:r>
            <a:endParaRPr lang="en-US" sz="1100" dirty="0"/>
          </a:p>
        </p:txBody>
      </p:sp>
      <p:sp>
        <p:nvSpPr>
          <p:cNvPr id="15" name="TextBox 14">
            <a:extLst>
              <a:ext uri="{FF2B5EF4-FFF2-40B4-BE49-F238E27FC236}">
                <a16:creationId xmlns:a16="http://schemas.microsoft.com/office/drawing/2014/main" id="{C08BD334-764A-7A4F-9E5A-FDA78254C453}"/>
              </a:ext>
            </a:extLst>
          </p:cNvPr>
          <p:cNvSpPr txBox="1"/>
          <p:nvPr/>
        </p:nvSpPr>
        <p:spPr>
          <a:xfrm>
            <a:off x="9582912" y="3013501"/>
            <a:ext cx="2225157" cy="830997"/>
          </a:xfrm>
          <a:prstGeom prst="rect">
            <a:avLst/>
          </a:prstGeom>
          <a:noFill/>
        </p:spPr>
        <p:txBody>
          <a:bodyPr wrap="square" rtlCol="0">
            <a:spAutoFit/>
          </a:bodyPr>
          <a:lstStyle/>
          <a:p>
            <a:pPr algn="ctr"/>
            <a:r>
              <a:rPr lang="en-US" sz="2400" b="1" dirty="0">
                <a:solidFill>
                  <a:srgbClr val="F7931D"/>
                </a:solidFill>
              </a:rPr>
              <a:t>Should this be your “BHAG”?  </a:t>
            </a:r>
          </a:p>
        </p:txBody>
      </p:sp>
      <p:sp>
        <p:nvSpPr>
          <p:cNvPr id="16" name="Striped Right Arrow 15">
            <a:extLst>
              <a:ext uri="{FF2B5EF4-FFF2-40B4-BE49-F238E27FC236}">
                <a16:creationId xmlns:a16="http://schemas.microsoft.com/office/drawing/2014/main" id="{35465837-9042-6640-9E07-E07099B717FF}"/>
              </a:ext>
            </a:extLst>
          </p:cNvPr>
          <p:cNvSpPr/>
          <p:nvPr/>
        </p:nvSpPr>
        <p:spPr>
          <a:xfrm>
            <a:off x="7808451" y="3228900"/>
            <a:ext cx="1518587" cy="307776"/>
          </a:xfrm>
          <a:prstGeom prst="stripedRightArrow">
            <a:avLst/>
          </a:prstGeom>
          <a:gradFill>
            <a:gsLst>
              <a:gs pos="86000">
                <a:srgbClr val="F7931D"/>
              </a:gs>
              <a:gs pos="10000">
                <a:schemeClr val="accent1">
                  <a:lumMod val="20000"/>
                  <a:lumOff val="80000"/>
                </a:schemeClr>
              </a:gs>
              <a:gs pos="35000">
                <a:schemeClr val="accent1">
                  <a:lumMod val="40000"/>
                  <a:lumOff val="60000"/>
                </a:schemeClr>
              </a:gs>
              <a:gs pos="59000">
                <a:srgbClr val="F7931D"/>
              </a:gs>
            </a:gsLst>
            <a:lin ang="16200000" scaled="1"/>
          </a:gra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a:extLst>
              <a:ext uri="{FF2B5EF4-FFF2-40B4-BE49-F238E27FC236}">
                <a16:creationId xmlns:a16="http://schemas.microsoft.com/office/drawing/2014/main" id="{99F7FA34-23BE-E94C-8C50-1D42FC35AEC1}"/>
              </a:ext>
            </a:extLst>
          </p:cNvPr>
          <p:cNvSpPr/>
          <p:nvPr/>
        </p:nvSpPr>
        <p:spPr>
          <a:xfrm>
            <a:off x="6873412" y="1728022"/>
            <a:ext cx="1179097" cy="307776"/>
          </a:xfrm>
          <a:prstGeom prst="stripedRightArrow">
            <a:avLst/>
          </a:prstGeom>
          <a:gradFill>
            <a:gsLst>
              <a:gs pos="86000">
                <a:srgbClr val="F7931D"/>
              </a:gs>
              <a:gs pos="10000">
                <a:schemeClr val="accent1">
                  <a:lumMod val="20000"/>
                  <a:lumOff val="80000"/>
                </a:schemeClr>
              </a:gs>
              <a:gs pos="35000">
                <a:schemeClr val="accent1">
                  <a:lumMod val="40000"/>
                  <a:lumOff val="60000"/>
                </a:schemeClr>
              </a:gs>
              <a:gs pos="59000">
                <a:srgbClr val="F7931D"/>
              </a:gs>
            </a:gsLst>
            <a:lin ang="16200000" scaled="1"/>
          </a:gra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ket 2">
            <a:extLst>
              <a:ext uri="{FF2B5EF4-FFF2-40B4-BE49-F238E27FC236}">
                <a16:creationId xmlns:a16="http://schemas.microsoft.com/office/drawing/2014/main" id="{E6417861-A5BF-5E44-92EA-461BB57E4AC3}"/>
              </a:ext>
            </a:extLst>
          </p:cNvPr>
          <p:cNvSpPr/>
          <p:nvPr/>
        </p:nvSpPr>
        <p:spPr>
          <a:xfrm>
            <a:off x="8123727" y="269202"/>
            <a:ext cx="288358" cy="2199841"/>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498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1+#ppt_w/2"/>
                                          </p:val>
                                        </p:tav>
                                        <p:tav tm="100000">
                                          <p:val>
                                            <p:strVal val="#ppt_x"/>
                                          </p:val>
                                        </p:tav>
                                      </p:tavLst>
                                    </p:anim>
                                    <p:anim calcmode="lin" valueType="num">
                                      <p:cBhvr additive="base">
                                        <p:cTn id="18" dur="500" fill="hold"/>
                                        <p:tgtEl>
                                          <p:spTgt spid="1026"/>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1+#ppt_w/2"/>
                                          </p:val>
                                        </p:tav>
                                        <p:tav tm="100000">
                                          <p:val>
                                            <p:strVal val="#ppt_x"/>
                                          </p:val>
                                        </p:tav>
                                      </p:tavLst>
                                    </p:anim>
                                    <p:anim calcmode="lin" valueType="num">
                                      <p:cBhvr additive="base">
                                        <p:cTn id="22" dur="500" fill="hold"/>
                                        <p:tgtEl>
                                          <p:spTgt spid="1028"/>
                                        </p:tgtEl>
                                        <p:attrNameLst>
                                          <p:attrName>ppt_y</p:attrName>
                                        </p:attrNameLst>
                                      </p:cBhvr>
                                      <p:tavLst>
                                        <p:tav tm="0">
                                          <p:val>
                                            <p:strVal val="0-#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1+#ppt_w/2"/>
                                          </p:val>
                                        </p:tav>
                                        <p:tav tm="100000">
                                          <p:val>
                                            <p:strVal val="#ppt_x"/>
                                          </p:val>
                                        </p:tav>
                                      </p:tavLst>
                                    </p:anim>
                                    <p:anim calcmode="lin" valueType="num">
                                      <p:cBhvr additive="base">
                                        <p:cTn id="26"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75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75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75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P spid="16" grpId="0" animBg="1"/>
      <p:bldP spid="1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795" y="273728"/>
            <a:ext cx="10194981" cy="828418"/>
          </a:xfrm>
        </p:spPr>
        <p:txBody>
          <a:bodyPr/>
          <a:lstStyle/>
          <a:p>
            <a:r>
              <a:rPr lang="en-US" dirty="0"/>
              <a:t>Strategic Planning Cycle </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12</a:t>
            </a:fld>
            <a:endParaRPr lang="en-US" dirty="0"/>
          </a:p>
        </p:txBody>
      </p:sp>
      <p:sp>
        <p:nvSpPr>
          <p:cNvPr id="12" name="object 24">
            <a:extLst>
              <a:ext uri="{FF2B5EF4-FFF2-40B4-BE49-F238E27FC236}">
                <a16:creationId xmlns:a16="http://schemas.microsoft.com/office/drawing/2014/main" id="{370FB554-F41D-444A-ABEC-82BEFE7E7CD8}"/>
              </a:ext>
            </a:extLst>
          </p:cNvPr>
          <p:cNvSpPr txBox="1"/>
          <p:nvPr/>
        </p:nvSpPr>
        <p:spPr>
          <a:xfrm>
            <a:off x="4161856" y="5047183"/>
            <a:ext cx="5591810" cy="269240"/>
          </a:xfrm>
          <a:prstGeom prst="rect">
            <a:avLst/>
          </a:prstGeom>
        </p:spPr>
        <p:txBody>
          <a:bodyPr vert="horz" wrap="square" lIns="0" tIns="12700" rIns="0" bIns="0" rtlCol="0">
            <a:spAutoFit/>
          </a:bodyPr>
          <a:lstStyle/>
          <a:p>
            <a:pPr marL="12700">
              <a:spcBef>
                <a:spcPts val="100"/>
              </a:spcBef>
              <a:tabLst>
                <a:tab pos="2101850" algn="l"/>
              </a:tabLst>
            </a:pPr>
            <a:r>
              <a:rPr lang="en-US" sz="1600" spc="-5" dirty="0">
                <a:solidFill>
                  <a:srgbClr val="FFFFFF"/>
                </a:solidFill>
                <a:latin typeface="Calibri"/>
                <a:cs typeface="Calibri"/>
              </a:rPr>
              <a:t>May</a:t>
            </a:r>
            <a:r>
              <a:rPr sz="1600" dirty="0">
                <a:solidFill>
                  <a:srgbClr val="FFFFFF"/>
                </a:solidFill>
                <a:latin typeface="Calibri"/>
                <a:cs typeface="Calibri"/>
              </a:rPr>
              <a:t> 202</a:t>
            </a:r>
            <a:r>
              <a:rPr lang="en-US" sz="1600" dirty="0">
                <a:solidFill>
                  <a:srgbClr val="FFFFFF"/>
                </a:solidFill>
                <a:latin typeface="Calibri"/>
                <a:cs typeface="Calibri"/>
              </a:rPr>
              <a:t>1</a:t>
            </a:r>
            <a:r>
              <a:rPr sz="1600" spc="5" dirty="0">
                <a:solidFill>
                  <a:srgbClr val="FFFFFF"/>
                </a:solidFill>
                <a:latin typeface="Calibri"/>
                <a:cs typeface="Calibri"/>
              </a:rPr>
              <a:t> </a:t>
            </a:r>
            <a:r>
              <a:rPr sz="1600" spc="-10" dirty="0">
                <a:solidFill>
                  <a:srgbClr val="FFFFFF"/>
                </a:solidFill>
                <a:latin typeface="Calibri"/>
                <a:cs typeface="Calibri"/>
              </a:rPr>
              <a:t>Onward:	Integration </a:t>
            </a:r>
            <a:r>
              <a:rPr sz="1600" dirty="0">
                <a:solidFill>
                  <a:srgbClr val="FFFFFF"/>
                </a:solidFill>
                <a:latin typeface="Calibri"/>
                <a:cs typeface="Calibri"/>
              </a:rPr>
              <a:t>&amp; </a:t>
            </a:r>
            <a:r>
              <a:rPr sz="1600" spc="-5" dirty="0">
                <a:solidFill>
                  <a:srgbClr val="FFFFFF"/>
                </a:solidFill>
                <a:latin typeface="Calibri"/>
                <a:cs typeface="Calibri"/>
              </a:rPr>
              <a:t>Growth </a:t>
            </a:r>
            <a:r>
              <a:rPr sz="1600" spc="-10" dirty="0">
                <a:solidFill>
                  <a:srgbClr val="FFFFFF"/>
                </a:solidFill>
                <a:latin typeface="Calibri"/>
                <a:cs typeface="Calibri"/>
              </a:rPr>
              <a:t>Strategy</a:t>
            </a:r>
            <a:r>
              <a:rPr sz="1600" spc="-65" dirty="0">
                <a:solidFill>
                  <a:srgbClr val="FFFFFF"/>
                </a:solidFill>
                <a:latin typeface="Calibri"/>
                <a:cs typeface="Calibri"/>
              </a:rPr>
              <a:t> </a:t>
            </a:r>
            <a:r>
              <a:rPr sz="1600" spc="-5" dirty="0">
                <a:solidFill>
                  <a:srgbClr val="FFFFFF"/>
                </a:solidFill>
                <a:latin typeface="Calibri"/>
                <a:cs typeface="Calibri"/>
              </a:rPr>
              <a:t>Discussions</a:t>
            </a:r>
            <a:endParaRPr sz="1600" dirty="0">
              <a:latin typeface="Calibri"/>
              <a:cs typeface="Calibri"/>
            </a:endParaRPr>
          </a:p>
        </p:txBody>
      </p:sp>
      <p:pic>
        <p:nvPicPr>
          <p:cNvPr id="13" name="Picture 12">
            <a:extLst>
              <a:ext uri="{FF2B5EF4-FFF2-40B4-BE49-F238E27FC236}">
                <a16:creationId xmlns:a16="http://schemas.microsoft.com/office/drawing/2014/main" id="{D291BF72-76F8-49C6-95F5-CF9EE2F82214}"/>
              </a:ext>
            </a:extLst>
          </p:cNvPr>
          <p:cNvPicPr>
            <a:picLocks noChangeAspect="1"/>
          </p:cNvPicPr>
          <p:nvPr/>
        </p:nvPicPr>
        <p:blipFill>
          <a:blip r:embed="rId3"/>
          <a:stretch>
            <a:fillRect/>
          </a:stretch>
        </p:blipFill>
        <p:spPr>
          <a:xfrm>
            <a:off x="3209294" y="3212573"/>
            <a:ext cx="5773412" cy="432854"/>
          </a:xfrm>
          <a:prstGeom prst="rect">
            <a:avLst/>
          </a:prstGeom>
        </p:spPr>
      </p:pic>
      <p:sp>
        <p:nvSpPr>
          <p:cNvPr id="18" name="object 24">
            <a:extLst>
              <a:ext uri="{FF2B5EF4-FFF2-40B4-BE49-F238E27FC236}">
                <a16:creationId xmlns:a16="http://schemas.microsoft.com/office/drawing/2014/main" id="{BF03768F-0942-4D4D-9196-45738722CC3E}"/>
              </a:ext>
            </a:extLst>
          </p:cNvPr>
          <p:cNvSpPr txBox="1"/>
          <p:nvPr/>
        </p:nvSpPr>
        <p:spPr>
          <a:xfrm>
            <a:off x="3196730" y="4349034"/>
            <a:ext cx="5591810" cy="269240"/>
          </a:xfrm>
          <a:prstGeom prst="rect">
            <a:avLst/>
          </a:prstGeom>
        </p:spPr>
        <p:txBody>
          <a:bodyPr vert="horz" wrap="square" lIns="0" tIns="12700" rIns="0" bIns="0" rtlCol="0">
            <a:spAutoFit/>
          </a:bodyPr>
          <a:lstStyle/>
          <a:p>
            <a:pPr marL="12700">
              <a:spcBef>
                <a:spcPts val="100"/>
              </a:spcBef>
              <a:tabLst>
                <a:tab pos="2101850" algn="l"/>
              </a:tabLst>
            </a:pPr>
            <a:r>
              <a:rPr lang="en-US" sz="1600" spc="-5" dirty="0">
                <a:solidFill>
                  <a:srgbClr val="FFFFFF"/>
                </a:solidFill>
                <a:latin typeface="Calibri"/>
                <a:cs typeface="Calibri"/>
              </a:rPr>
              <a:t>Communication</a:t>
            </a:r>
            <a:r>
              <a:rPr sz="1600" spc="-10" dirty="0">
                <a:solidFill>
                  <a:srgbClr val="FFFFFF"/>
                </a:solidFill>
                <a:latin typeface="Calibri"/>
                <a:cs typeface="Calibri"/>
              </a:rPr>
              <a:t>	</a:t>
            </a:r>
            <a:r>
              <a:rPr lang="en-US" sz="1600" spc="-10" dirty="0">
                <a:solidFill>
                  <a:srgbClr val="FFFFFF"/>
                </a:solidFill>
                <a:latin typeface="Calibri"/>
                <a:cs typeface="Calibri"/>
              </a:rPr>
              <a:t>Regular stakeholder meetings </a:t>
            </a:r>
            <a:endParaRPr sz="1600" dirty="0">
              <a:latin typeface="Calibri"/>
              <a:cs typeface="Calibri"/>
            </a:endParaRPr>
          </a:p>
        </p:txBody>
      </p:sp>
      <p:pic>
        <p:nvPicPr>
          <p:cNvPr id="22" name="Picture 21">
            <a:extLst>
              <a:ext uri="{FF2B5EF4-FFF2-40B4-BE49-F238E27FC236}">
                <a16:creationId xmlns:a16="http://schemas.microsoft.com/office/drawing/2014/main" id="{09E27F34-F141-4E90-8B5A-2FD8DB175D39}"/>
              </a:ext>
            </a:extLst>
          </p:cNvPr>
          <p:cNvPicPr>
            <a:picLocks noChangeAspect="1"/>
          </p:cNvPicPr>
          <p:nvPr/>
        </p:nvPicPr>
        <p:blipFill>
          <a:blip r:embed="rId4"/>
          <a:stretch>
            <a:fillRect/>
          </a:stretch>
        </p:blipFill>
        <p:spPr>
          <a:xfrm>
            <a:off x="731521" y="1102146"/>
            <a:ext cx="8566591" cy="5677467"/>
          </a:xfrm>
          <a:prstGeom prst="rect">
            <a:avLst/>
          </a:prstGeom>
        </p:spPr>
      </p:pic>
      <p:sp>
        <p:nvSpPr>
          <p:cNvPr id="4" name="Right Brace 3">
            <a:extLst>
              <a:ext uri="{FF2B5EF4-FFF2-40B4-BE49-F238E27FC236}">
                <a16:creationId xmlns:a16="http://schemas.microsoft.com/office/drawing/2014/main" id="{2FD2ADE0-3299-497E-9577-BC2FD86B38C6}"/>
              </a:ext>
            </a:extLst>
          </p:cNvPr>
          <p:cNvSpPr/>
          <p:nvPr/>
        </p:nvSpPr>
        <p:spPr>
          <a:xfrm rot="16200000">
            <a:off x="4701796" y="-1326751"/>
            <a:ext cx="436137" cy="61468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EB75B3E4-EB20-4A18-8C54-F6416701EDA3}"/>
              </a:ext>
            </a:extLst>
          </p:cNvPr>
          <p:cNvSpPr txBox="1"/>
          <p:nvPr/>
        </p:nvSpPr>
        <p:spPr>
          <a:xfrm>
            <a:off x="3832261" y="1304819"/>
            <a:ext cx="2263739"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a:t>April - July</a:t>
            </a:r>
          </a:p>
        </p:txBody>
      </p:sp>
    </p:spTree>
    <p:extLst>
      <p:ext uri="{BB962C8B-B14F-4D97-AF65-F5344CB8AC3E}">
        <p14:creationId xmlns:p14="http://schemas.microsoft.com/office/powerpoint/2010/main" val="234688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978343" y="1127688"/>
            <a:ext cx="3659246" cy="5717860"/>
          </a:xfrm>
        </p:spPr>
        <p:txBody>
          <a:bodyPr vert="horz" lIns="91440" tIns="45720" rIns="91440" bIns="45720" rtlCol="0" anchor="b">
            <a:normAutofit fontScale="90000"/>
          </a:bodyPr>
          <a:lstStyle/>
          <a:p>
            <a:r>
              <a:rPr lang="en-US" sz="4400" dirty="0">
                <a:solidFill>
                  <a:srgbClr val="FFFFFF"/>
                </a:solidFill>
                <a:latin typeface="+mj-lt"/>
                <a:ea typeface="+mj-ea"/>
              </a:rPr>
              <a:t>SWOT Analysis</a:t>
            </a:r>
            <a:br>
              <a:rPr lang="en-US" sz="4400" dirty="0">
                <a:solidFill>
                  <a:srgbClr val="FFFFFF"/>
                </a:solidFill>
                <a:latin typeface="+mj-lt"/>
                <a:ea typeface="+mj-ea"/>
              </a:rPr>
            </a:br>
            <a:br>
              <a:rPr lang="en-US" sz="4400" dirty="0">
                <a:solidFill>
                  <a:srgbClr val="FFFFFF"/>
                </a:solidFill>
                <a:latin typeface="+mj-lt"/>
                <a:ea typeface="+mj-ea"/>
              </a:rPr>
            </a:br>
            <a:r>
              <a:rPr lang="en-US" sz="2200" b="0" i="0" dirty="0">
                <a:solidFill>
                  <a:schemeClr val="tx1"/>
                </a:solidFill>
                <a:effectLst/>
                <a:latin typeface="Roboto" panose="02000000000000000000" pitchFamily="2" charset="0"/>
                <a:ea typeface="Roboto" panose="02000000000000000000" pitchFamily="2" charset="0"/>
              </a:rPr>
              <a:t>Business strengths – attributes that help achieve company objectives (reputation, key technology)</a:t>
            </a:r>
            <a:br>
              <a:rPr lang="en-US" sz="2200" b="0" i="0" dirty="0">
                <a:solidFill>
                  <a:schemeClr val="tx1"/>
                </a:solidFill>
                <a:effectLst/>
                <a:latin typeface="Roboto" panose="02000000000000000000" pitchFamily="2" charset="0"/>
                <a:ea typeface="Roboto" panose="02000000000000000000" pitchFamily="2" charset="0"/>
              </a:rPr>
            </a:br>
            <a:br>
              <a:rPr lang="en-US" sz="2200" b="0" i="0" dirty="0">
                <a:solidFill>
                  <a:schemeClr val="tx1"/>
                </a:solidFill>
                <a:effectLst/>
                <a:latin typeface="Roboto" panose="02000000000000000000" pitchFamily="2" charset="0"/>
                <a:ea typeface="Roboto" panose="02000000000000000000" pitchFamily="2" charset="0"/>
              </a:rPr>
            </a:br>
            <a:r>
              <a:rPr lang="en-US" sz="2200" b="0" dirty="0">
                <a:solidFill>
                  <a:schemeClr val="tx1"/>
                </a:solidFill>
                <a:effectLst/>
                <a:latin typeface="Roboto" panose="02000000000000000000" pitchFamily="2" charset="0"/>
                <a:ea typeface="Roboto" panose="02000000000000000000" pitchFamily="2" charset="0"/>
              </a:rPr>
              <a:t>Business weaknesses – characteristics that hinder achieving company objectives (high turnover, lack of technical depth)</a:t>
            </a:r>
            <a:br>
              <a:rPr lang="en-US" sz="2200" b="0" dirty="0">
                <a:solidFill>
                  <a:schemeClr val="tx1"/>
                </a:solidFill>
                <a:effectLst/>
                <a:latin typeface="Roboto" panose="02000000000000000000" pitchFamily="2" charset="0"/>
                <a:ea typeface="Roboto" panose="02000000000000000000" pitchFamily="2" charset="0"/>
              </a:rPr>
            </a:br>
            <a:br>
              <a:rPr lang="en-US" sz="2200" b="0" dirty="0">
                <a:solidFill>
                  <a:schemeClr val="tx1"/>
                </a:solidFill>
                <a:effectLst/>
                <a:latin typeface="Roboto" panose="02000000000000000000" pitchFamily="2" charset="0"/>
                <a:ea typeface="Roboto" panose="02000000000000000000" pitchFamily="2" charset="0"/>
              </a:rPr>
            </a:br>
            <a:r>
              <a:rPr lang="en-US" sz="2200" b="0" dirty="0">
                <a:solidFill>
                  <a:schemeClr val="tx1"/>
                </a:solidFill>
                <a:effectLst/>
                <a:latin typeface="Roboto" panose="02000000000000000000" pitchFamily="2" charset="0"/>
                <a:ea typeface="Roboto" panose="02000000000000000000" pitchFamily="2" charset="0"/>
              </a:rPr>
              <a:t>Threats to the business – external factors (competition, changing customer behavior)</a:t>
            </a:r>
            <a:br>
              <a:rPr lang="en-US" sz="2200" b="0" i="0" dirty="0">
                <a:solidFill>
                  <a:schemeClr val="tx1"/>
                </a:solidFill>
                <a:effectLst/>
                <a:latin typeface="Roboto" panose="02000000000000000000" pitchFamily="2" charset="0"/>
                <a:ea typeface="Roboto" panose="02000000000000000000" pitchFamily="2" charset="0"/>
              </a:rPr>
            </a:br>
            <a:br>
              <a:rPr lang="en-US" sz="2200" b="0" i="0" dirty="0">
                <a:solidFill>
                  <a:schemeClr val="tx1"/>
                </a:solidFill>
                <a:effectLst/>
                <a:latin typeface="Roboto" panose="02000000000000000000" pitchFamily="2" charset="0"/>
                <a:ea typeface="Roboto" panose="02000000000000000000" pitchFamily="2" charset="0"/>
              </a:rPr>
            </a:br>
            <a:r>
              <a:rPr lang="en-US" sz="2200" b="0" dirty="0">
                <a:solidFill>
                  <a:schemeClr val="tx1"/>
                </a:solidFill>
                <a:latin typeface="Roboto" panose="02000000000000000000" pitchFamily="2" charset="0"/>
                <a:ea typeface="Roboto" panose="02000000000000000000" pitchFamily="2" charset="0"/>
              </a:rPr>
              <a:t>O</a:t>
            </a:r>
            <a:r>
              <a:rPr lang="en-US" sz="2200" b="0" i="0" dirty="0">
                <a:solidFill>
                  <a:schemeClr val="tx1"/>
                </a:solidFill>
                <a:effectLst/>
                <a:latin typeface="Roboto" panose="02000000000000000000" pitchFamily="2" charset="0"/>
                <a:ea typeface="Roboto" panose="02000000000000000000" pitchFamily="2" charset="0"/>
              </a:rPr>
              <a:t>pportunities for the business – external factors that help achieve company objectives (new emerging markets, vendor </a:t>
            </a:r>
            <a:r>
              <a:rPr lang="en-US" sz="2200" b="0" i="0" dirty="0" err="1">
                <a:solidFill>
                  <a:schemeClr val="tx1"/>
                </a:solidFill>
                <a:effectLst/>
                <a:latin typeface="Roboto" panose="02000000000000000000" pitchFamily="2" charset="0"/>
                <a:ea typeface="Roboto" panose="02000000000000000000" pitchFamily="2" charset="0"/>
              </a:rPr>
              <a:t>partnerships,I</a:t>
            </a:r>
            <a:r>
              <a:rPr lang="en-US" sz="2200" b="0" i="0" dirty="0">
                <a:solidFill>
                  <a:schemeClr val="tx1"/>
                </a:solidFill>
                <a:effectLst/>
                <a:latin typeface="Roboto" panose="02000000000000000000" pitchFamily="2" charset="0"/>
                <a:ea typeface="Roboto" panose="02000000000000000000" pitchFamily="2" charset="0"/>
              </a:rPr>
              <a:t> </a:t>
            </a:r>
            <a:r>
              <a:rPr lang="en-US" sz="2200" b="0" i="0" dirty="0" err="1">
                <a:solidFill>
                  <a:schemeClr val="tx1"/>
                </a:solidFill>
                <a:effectLst/>
                <a:latin typeface="Roboto" panose="02000000000000000000" pitchFamily="2" charset="0"/>
                <a:ea typeface="Roboto" panose="02000000000000000000" pitchFamily="2" charset="0"/>
              </a:rPr>
              <a:t>ncrease</a:t>
            </a:r>
            <a:r>
              <a:rPr lang="en-US" sz="2200" b="0" i="0" dirty="0">
                <a:solidFill>
                  <a:schemeClr val="tx1"/>
                </a:solidFill>
                <a:effectLst/>
                <a:latin typeface="Roboto" panose="02000000000000000000" pitchFamily="2" charset="0"/>
                <a:ea typeface="Roboto" panose="02000000000000000000" pitchFamily="2" charset="0"/>
              </a:rPr>
              <a:t> in market demand)</a:t>
            </a:r>
            <a:endParaRPr lang="en-US" sz="2200" dirty="0">
              <a:solidFill>
                <a:schemeClr val="tx1"/>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p>
            <a:pPr algn="r" defTabSz="914400">
              <a:spcAft>
                <a:spcPts val="600"/>
              </a:spcAft>
            </a:pPr>
            <a:fld id="{B66A45A0-4AD1-4694-A07F-B3BA13B983E2}" type="slidenum">
              <a:rPr lang="en-US" sz="1050" smtClean="0">
                <a:latin typeface="+mn-lt"/>
                <a:ea typeface="+mn-ea"/>
              </a:rPr>
              <a:pPr algn="r" defTabSz="914400">
                <a:spcAft>
                  <a:spcPts val="600"/>
                </a:spcAft>
              </a:pPr>
              <a:t>13</a:t>
            </a:fld>
            <a:endParaRPr lang="en-US" sz="1050">
              <a:latin typeface="+mn-lt"/>
              <a:ea typeface="+mn-ea"/>
            </a:endParaRPr>
          </a:p>
        </p:txBody>
      </p:sp>
      <p:pic>
        <p:nvPicPr>
          <p:cNvPr id="1026" name="Picture 2" descr="Colourful SWOT Analysis word circle">
            <a:extLst>
              <a:ext uri="{FF2B5EF4-FFF2-40B4-BE49-F238E27FC236}">
                <a16:creationId xmlns:a16="http://schemas.microsoft.com/office/drawing/2014/main" id="{F9AF0DE0-8474-428F-941D-49B90D61C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446" y="804168"/>
            <a:ext cx="5274546" cy="527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121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731521" y="128246"/>
            <a:ext cx="10728958" cy="828418"/>
          </a:xfrm>
        </p:spPr>
        <p:txBody>
          <a:bodyPr>
            <a:normAutofit/>
          </a:bodyPr>
          <a:lstStyle/>
          <a:p>
            <a:r>
              <a:rPr lang="en-US" sz="3600" dirty="0">
                <a:latin typeface="Calibri" panose="020F0502020204030204" pitchFamily="34" charset="0"/>
                <a:cs typeface="Calibri" panose="020F0502020204030204" pitchFamily="34" charset="0"/>
              </a:rPr>
              <a:t>Business Areas - Investment</a:t>
            </a: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14</a:t>
            </a:fld>
            <a:endParaRPr lang="en-US" sz="1100" dirty="0"/>
          </a:p>
        </p:txBody>
      </p:sp>
      <p:graphicFrame>
        <p:nvGraphicFramePr>
          <p:cNvPr id="5" name="Table 4">
            <a:extLst>
              <a:ext uri="{FF2B5EF4-FFF2-40B4-BE49-F238E27FC236}">
                <a16:creationId xmlns:a16="http://schemas.microsoft.com/office/drawing/2014/main" id="{E574813D-E859-4094-9BE1-53FAF08D4231}"/>
              </a:ext>
            </a:extLst>
          </p:cNvPr>
          <p:cNvGraphicFramePr>
            <a:graphicFrameLocks noGrp="1"/>
          </p:cNvGraphicFramePr>
          <p:nvPr>
            <p:extLst>
              <p:ext uri="{D42A27DB-BD31-4B8C-83A1-F6EECF244321}">
                <p14:modId xmlns:p14="http://schemas.microsoft.com/office/powerpoint/2010/main" val="2165745951"/>
              </p:ext>
            </p:extLst>
          </p:nvPr>
        </p:nvGraphicFramePr>
        <p:xfrm>
          <a:off x="421746" y="1142928"/>
          <a:ext cx="10728956" cy="4921073"/>
        </p:xfrm>
        <a:graphic>
          <a:graphicData uri="http://schemas.openxmlformats.org/drawingml/2006/table">
            <a:tbl>
              <a:tblPr/>
              <a:tblGrid>
                <a:gridCol w="1532708">
                  <a:extLst>
                    <a:ext uri="{9D8B030D-6E8A-4147-A177-3AD203B41FA5}">
                      <a16:colId xmlns:a16="http://schemas.microsoft.com/office/drawing/2014/main" val="2770052264"/>
                    </a:ext>
                  </a:extLst>
                </a:gridCol>
                <a:gridCol w="1532708">
                  <a:extLst>
                    <a:ext uri="{9D8B030D-6E8A-4147-A177-3AD203B41FA5}">
                      <a16:colId xmlns:a16="http://schemas.microsoft.com/office/drawing/2014/main" val="20001"/>
                    </a:ext>
                  </a:extLst>
                </a:gridCol>
                <a:gridCol w="1532708">
                  <a:extLst>
                    <a:ext uri="{9D8B030D-6E8A-4147-A177-3AD203B41FA5}">
                      <a16:colId xmlns:a16="http://schemas.microsoft.com/office/drawing/2014/main" val="20002"/>
                    </a:ext>
                  </a:extLst>
                </a:gridCol>
                <a:gridCol w="1532708">
                  <a:extLst>
                    <a:ext uri="{9D8B030D-6E8A-4147-A177-3AD203B41FA5}">
                      <a16:colId xmlns:a16="http://schemas.microsoft.com/office/drawing/2014/main" val="20003"/>
                    </a:ext>
                  </a:extLst>
                </a:gridCol>
                <a:gridCol w="1532708">
                  <a:extLst>
                    <a:ext uri="{9D8B030D-6E8A-4147-A177-3AD203B41FA5}">
                      <a16:colId xmlns:a16="http://schemas.microsoft.com/office/drawing/2014/main" val="20004"/>
                    </a:ext>
                  </a:extLst>
                </a:gridCol>
                <a:gridCol w="1532708">
                  <a:extLst>
                    <a:ext uri="{9D8B030D-6E8A-4147-A177-3AD203B41FA5}">
                      <a16:colId xmlns:a16="http://schemas.microsoft.com/office/drawing/2014/main" val="20005"/>
                    </a:ext>
                  </a:extLst>
                </a:gridCol>
                <a:gridCol w="1532708">
                  <a:extLst>
                    <a:ext uri="{9D8B030D-6E8A-4147-A177-3AD203B41FA5}">
                      <a16:colId xmlns:a16="http://schemas.microsoft.com/office/drawing/2014/main" val="20006"/>
                    </a:ext>
                  </a:extLst>
                </a:gridCol>
              </a:tblGrid>
              <a:tr h="400698">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GB" sz="1000" b="1" dirty="0">
                          <a:solidFill>
                            <a:schemeClr val="bg1"/>
                          </a:solidFill>
                          <a:latin typeface="Avenir Next LT Pro" panose="020B0504020202020204" pitchFamily="34" charset="0"/>
                          <a:ea typeface="Tahoma" panose="020B0604030504040204" pitchFamily="34" charset="0"/>
                          <a:cs typeface="Tahoma" panose="020B0604030504040204" pitchFamily="34" charset="0"/>
                        </a:rPr>
                        <a:t>Avoid</a:t>
                      </a:r>
                    </a:p>
                  </a:txBody>
                  <a:tcPr anchor="ctr">
                    <a:lnL w="127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6555F">
                        <a:lumMod val="5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GB" sz="1000" b="1" dirty="0">
                          <a:solidFill>
                            <a:schemeClr val="bg1"/>
                          </a:solidFill>
                          <a:latin typeface="Avenir Next LT Pro" panose="020B0504020202020204" pitchFamily="34" charset="0"/>
                          <a:ea typeface="Tahoma" panose="020B0604030504040204" pitchFamily="34" charset="0"/>
                          <a:cs typeface="Tahoma" panose="020B0604030504040204" pitchFamily="34" charset="0"/>
                        </a:rPr>
                        <a:t>Fix Or Exit</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191F"/>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GB" sz="1000" b="1" dirty="0">
                          <a:solidFill>
                            <a:schemeClr val="bg1"/>
                          </a:solidFill>
                          <a:latin typeface="Avenir Next LT Pro" panose="020B0504020202020204" pitchFamily="34" charset="0"/>
                          <a:ea typeface="Tahoma" panose="020B0604030504040204" pitchFamily="34" charset="0"/>
                          <a:cs typeface="Tahoma" panose="020B0604030504040204" pitchFamily="34" charset="0"/>
                        </a:rPr>
                        <a:t>Maintain</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B2D2E"/>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GB" sz="1000" b="1" dirty="0">
                          <a:solidFill>
                            <a:schemeClr val="bg1"/>
                          </a:solidFill>
                          <a:latin typeface="Avenir Next LT Pro" panose="020B0504020202020204" pitchFamily="34" charset="0"/>
                          <a:ea typeface="Tahoma" panose="020B0604030504040204" pitchFamily="34" charset="0"/>
                          <a:cs typeface="Tahoma" panose="020B0604030504040204" pitchFamily="34" charset="0"/>
                        </a:rPr>
                        <a:t>Invest To Grow</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GB" sz="1000" b="1" dirty="0">
                          <a:solidFill>
                            <a:schemeClr val="bg1"/>
                          </a:solidFill>
                          <a:latin typeface="Avenir Next LT Pro" panose="020B0504020202020204" pitchFamily="34" charset="0"/>
                          <a:ea typeface="Tahoma" panose="020B0604030504040204" pitchFamily="34" charset="0"/>
                          <a:cs typeface="Tahoma" panose="020B0604030504040204" pitchFamily="34" charset="0"/>
                        </a:rPr>
                        <a:t>Enter New Segments</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147056"/>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GB" sz="1000" b="1" dirty="0">
                          <a:solidFill>
                            <a:schemeClr val="bg1"/>
                          </a:solidFill>
                          <a:latin typeface="Avenir Next LT Pro" panose="020B0504020202020204" pitchFamily="34" charset="0"/>
                          <a:ea typeface="Tahoma" panose="020B0604030504040204" pitchFamily="34" charset="0"/>
                          <a:cs typeface="Tahoma" panose="020B0604030504040204" pitchFamily="34" charset="0"/>
                        </a:rPr>
                        <a:t>Enter New Geography</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GB" sz="1000" b="1" dirty="0">
                          <a:solidFill>
                            <a:schemeClr val="bg1"/>
                          </a:solidFill>
                          <a:latin typeface="Avenir Next LT Pro" panose="020B0504020202020204" pitchFamily="34" charset="0"/>
                          <a:ea typeface="Tahoma" panose="020B0604030504040204" pitchFamily="34" charset="0"/>
                          <a:cs typeface="Tahoma" panose="020B0604030504040204" pitchFamily="34" charset="0"/>
                        </a:rPr>
                        <a:t>Explore*</a:t>
                      </a:r>
                    </a:p>
                  </a:txBody>
                  <a:tcPr anchor="ctr">
                    <a:lnL w="76200" cap="flat" cmpd="sng" algn="ctr">
                      <a:solidFill>
                        <a:srgbClr val="FFFFFF"/>
                      </a:solidFill>
                      <a:prstDash val="solid"/>
                      <a:round/>
                      <a:headEnd type="none" w="med" len="med"/>
                      <a:tailEnd type="none" w="med" len="med"/>
                    </a:lnL>
                    <a:lnR w="12700" cmpd="sng">
                      <a:solidFill>
                        <a:srgbClr val="FFFFFF"/>
                      </a:solidFill>
                    </a:lnR>
                    <a:lnT w="28575"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138192751"/>
                  </a:ext>
                </a:extLst>
              </a:tr>
              <a:tr h="234631">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685800" rtl="0" eaLnBrk="1" fontAlgn="b" latinLnBrk="0" hangingPunct="1">
                        <a:lnSpc>
                          <a:spcPct val="100000"/>
                        </a:lnSpc>
                        <a:spcBef>
                          <a:spcPts val="600"/>
                        </a:spcBef>
                        <a:spcAft>
                          <a:spcPts val="0"/>
                        </a:spcAft>
                        <a:buClrTx/>
                        <a:buSzTx/>
                        <a:buFont typeface="Arial" panose="020B0604020202020204" pitchFamily="34" charset="0"/>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A]</a:t>
                      </a:r>
                    </a:p>
                  </a:txBody>
                  <a:tcPr marT="72000" marB="0" anchor="ctr">
                    <a:lnL w="127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B]</a:t>
                      </a: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C]</a:t>
                      </a: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D]</a:t>
                      </a: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F]</a:t>
                      </a: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G]</a:t>
                      </a: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H]</a:t>
                      </a:r>
                    </a:p>
                  </a:txBody>
                  <a:tcPr marT="72000" marB="0" anchor="ctr">
                    <a:lnL w="76200" cap="flat" cmpd="sng" algn="ctr">
                      <a:solidFill>
                        <a:srgbClr val="FFFFFF"/>
                      </a:solidFill>
                      <a:prstDash val="solid"/>
                      <a:round/>
                      <a:headEnd type="none" w="med" len="med"/>
                      <a:tailEnd type="none" w="med" len="med"/>
                    </a:lnL>
                    <a:lnR w="12700" cmpd="sng">
                      <a:solidFill>
                        <a:srgbClr val="FFFFFF"/>
                      </a:solidFill>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extLst>
                  <a:ext uri="{0D108BD9-81ED-4DB2-BD59-A6C34878D82A}">
                    <a16:rowId xmlns:a16="http://schemas.microsoft.com/office/drawing/2014/main" val="2211783048"/>
                  </a:ext>
                </a:extLst>
              </a:tr>
              <a:tr h="396451">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685800" rtl="0" eaLnBrk="1" fontAlgn="b" latinLnBrk="0" hangingPunct="1">
                        <a:lnSpc>
                          <a:spcPct val="100000"/>
                        </a:lnSpc>
                        <a:spcBef>
                          <a:spcPts val="600"/>
                        </a:spcBef>
                        <a:spcAft>
                          <a:spcPts val="0"/>
                        </a:spcAft>
                        <a:buClrTx/>
                        <a:buSzTx/>
                        <a:buFont typeface="Arial" panose="020B0604020202020204" pitchFamily="34" charset="0"/>
                        <a:buNone/>
                        <a:tabLst/>
                        <a:defRPr/>
                      </a:pPr>
                      <a:endPar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127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[Segment 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12700" cmpd="sng">
                      <a:solidFill>
                        <a:srgbClr val="FFFFFF"/>
                      </a:solidFill>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extLst>
                  <a:ext uri="{0D108BD9-81ED-4DB2-BD59-A6C34878D82A}">
                    <a16:rowId xmlns:a16="http://schemas.microsoft.com/office/drawing/2014/main" val="1277980022"/>
                  </a:ext>
                </a:extLst>
              </a:tr>
              <a:tr h="234631">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685800" rtl="0" eaLnBrk="1" fontAlgn="b" latinLnBrk="0" hangingPunct="1">
                        <a:lnSpc>
                          <a:spcPct val="100000"/>
                        </a:lnSpc>
                        <a:spcBef>
                          <a:spcPts val="600"/>
                        </a:spcBef>
                        <a:spcAft>
                          <a:spcPts val="0"/>
                        </a:spcAft>
                        <a:buClrTx/>
                        <a:buSzTx/>
                        <a:buFont typeface="Arial" panose="020B0604020202020204" pitchFamily="34" charset="0"/>
                        <a:buNone/>
                        <a:tabLst/>
                        <a:defRPr/>
                      </a:pPr>
                      <a:endPar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127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12700" cmpd="sng">
                      <a:solidFill>
                        <a:srgbClr val="FFFFFF"/>
                      </a:solidFill>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extLst>
                  <a:ext uri="{0D108BD9-81ED-4DB2-BD59-A6C34878D82A}">
                    <a16:rowId xmlns:a16="http://schemas.microsoft.com/office/drawing/2014/main" val="3956507180"/>
                  </a:ext>
                </a:extLst>
              </a:tr>
              <a:tr h="234631">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685800" rtl="0" eaLnBrk="1" fontAlgn="b" latinLnBrk="0" hangingPunct="1">
                        <a:lnSpc>
                          <a:spcPct val="100000"/>
                        </a:lnSpc>
                        <a:spcBef>
                          <a:spcPts val="600"/>
                        </a:spcBef>
                        <a:spcAft>
                          <a:spcPts val="0"/>
                        </a:spcAft>
                        <a:buClrTx/>
                        <a:buSzTx/>
                        <a:buFont typeface="Arial" panose="020B0604020202020204" pitchFamily="34" charset="0"/>
                        <a:buNone/>
                        <a:tabLst/>
                        <a:defRPr/>
                      </a:pPr>
                      <a:endPar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127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12700" cmpd="sng">
                      <a:solidFill>
                        <a:srgbClr val="FFFFFF"/>
                      </a:solidFill>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extLst>
                  <a:ext uri="{0D108BD9-81ED-4DB2-BD59-A6C34878D82A}">
                    <a16:rowId xmlns:a16="http://schemas.microsoft.com/office/drawing/2014/main" val="1150921003"/>
                  </a:ext>
                </a:extLst>
              </a:tr>
              <a:tr h="234631">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685800" rtl="0" eaLnBrk="1" fontAlgn="b" latinLnBrk="0" hangingPunct="1">
                        <a:lnSpc>
                          <a:spcPct val="100000"/>
                        </a:lnSpc>
                        <a:spcBef>
                          <a:spcPts val="600"/>
                        </a:spcBef>
                        <a:spcAft>
                          <a:spcPts val="0"/>
                        </a:spcAft>
                        <a:buClrTx/>
                        <a:buSzTx/>
                        <a:buFont typeface="Arial" panose="020B0604020202020204" pitchFamily="34" charset="0"/>
                        <a:buNone/>
                        <a:tabLst/>
                        <a:defRPr/>
                      </a:pPr>
                      <a:endParaRPr lang="en-GB" sz="1050" b="1" i="0" u="none" strike="noStrike"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127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b="1" i="0" spc="10" baseline="0" dirty="0">
                        <a:ln>
                          <a:noFill/>
                        </a:ln>
                        <a:solidFill>
                          <a:schemeClr val="tx2"/>
                        </a:solidFill>
                        <a:latin typeface="Avenir Next LT Pro" panose="020B0504020202020204" pitchFamily="34" charset="0"/>
                        <a:ea typeface="Tahoma" panose="020B0604030504040204" pitchFamily="34" charset="0"/>
                        <a:cs typeface="Tahoma" panose="020B0604030504040204" pitchFamily="34" charset="0"/>
                      </a:endParaRPr>
                    </a:p>
                  </a:txBody>
                  <a:tcPr marT="72000" marB="0" anchor="ctr">
                    <a:lnL w="76200" cap="flat" cmpd="sng" algn="ctr">
                      <a:solidFill>
                        <a:srgbClr val="FFFFFF"/>
                      </a:solidFill>
                      <a:prstDash val="solid"/>
                      <a:round/>
                      <a:headEnd type="none" w="med" len="med"/>
                      <a:tailEnd type="none" w="med" len="med"/>
                    </a:lnL>
                    <a:lnR w="12700" cmpd="sng">
                      <a:solidFill>
                        <a:srgbClr val="FFFFFF"/>
                      </a:solidFill>
                    </a:lnR>
                    <a:lnT w="381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BEDF0"/>
                    </a:solidFill>
                  </a:tcPr>
                </a:tc>
                <a:extLst>
                  <a:ext uri="{0D108BD9-81ED-4DB2-BD59-A6C34878D82A}">
                    <a16:rowId xmlns:a16="http://schemas.microsoft.com/office/drawing/2014/main" val="2182178380"/>
                  </a:ext>
                </a:extLst>
              </a:tr>
              <a:tr h="373658">
                <a:tc gridSpan="7">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1050" b="1" dirty="0">
                        <a:solidFill>
                          <a:schemeClr val="bg1"/>
                        </a:solidFill>
                        <a:effectLst/>
                        <a:latin typeface="Avenir Next LT Pro" panose="020B0504020202020204" pitchFamily="34" charset="0"/>
                        <a:ea typeface="Tahoma" panose="020B0604030504040204" pitchFamily="34" charset="0"/>
                        <a:cs typeface="Tahoma" panose="020B0604030504040204" pitchFamily="34" charset="0"/>
                      </a:endParaRPr>
                    </a:p>
                  </a:txBody>
                  <a:tcPr marL="72000" marR="36000" marT="28800" marB="288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56249507"/>
                  </a:ext>
                </a:extLst>
              </a:tr>
              <a:tr h="307441">
                <a:tc gridSpan="7">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050" b="1" spc="10" baseline="0" dirty="0">
                          <a:solidFill>
                            <a:schemeClr val="bg1"/>
                          </a:solidFill>
                          <a:effectLst/>
                          <a:latin typeface="Avenir Next LT Pro" panose="020B0504020202020204" pitchFamily="34" charset="0"/>
                          <a:ea typeface="Tahoma" panose="020B0604030504040204" pitchFamily="34" charset="0"/>
                          <a:cs typeface="Tahoma" panose="020B0604030504040204" pitchFamily="34" charset="0"/>
                        </a:rPr>
                        <a:t>RATIONALE FOR THE ABOVE</a:t>
                      </a:r>
                    </a:p>
                  </a:txBody>
                  <a:tcPr marL="72000" marR="36000" marT="72000" marB="72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6555F"/>
                    </a:solidFill>
                  </a:tcPr>
                </a:tc>
                <a:tc hMerge="1">
                  <a:txBody>
                    <a:bodyPr/>
                    <a:lstStyle/>
                    <a:p>
                      <a:pPr marL="103188" marR="0" lvl="0" indent="-1031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GB" sz="1050" b="0" i="0" u="none" strike="noStrike" kern="1200" spc="10" baseline="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GB" sz="1050" b="0" i="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GB" sz="1050" b="0" i="0" u="none" strike="noStrike" kern="1200" spc="10" baseline="0" noProof="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103188" marR="0" lvl="0" indent="-1031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GB" sz="1050" b="0" i="0" u="none" strike="noStrike" kern="1200" spc="10" baseline="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171450" indent="-171450" algn="l">
                        <a:lnSpc>
                          <a:spcPct val="100000"/>
                        </a:lnSpc>
                        <a:spcBef>
                          <a:spcPts val="600"/>
                        </a:spcBef>
                        <a:buFont typeface="Arial" panose="020B0604020202020204" pitchFamily="34" charset="0"/>
                        <a:buChar char="•"/>
                      </a:pPr>
                      <a:endParaRPr lang="en-GB" sz="1050" b="0" i="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GB" sz="1050" b="0" i="0" u="none" strike="noStrike" kern="1200" spc="10" baseline="0" noProof="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36000" marR="36000" marT="72000" marB="72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9258837"/>
                  </a:ext>
                </a:extLst>
              </a:tr>
              <a:tr h="2504301">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84138" indent="-84138" algn="l">
                        <a:lnSpc>
                          <a:spcPct val="100000"/>
                        </a:lnSpc>
                        <a:spcBef>
                          <a:spcPts val="600"/>
                        </a:spcBef>
                        <a:buFont typeface="Arial" panose="020B0604020202020204" pitchFamily="34" charset="0"/>
                        <a:buChar char="•"/>
                      </a:pPr>
                      <a:r>
                        <a:rPr lang="en-GB" sz="900" b="0" i="0" u="none" strike="noStrike" kern="1200"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E.g. Declining client  budget / appetite for X</a:t>
                      </a:r>
                      <a:endParaRPr lang="en-GB" sz="900" b="0" i="0" u="none" strike="noStrike" kern="1200" spc="10" baseline="0" dirty="0">
                        <a:ln>
                          <a:noFill/>
                        </a:ln>
                        <a:solidFill>
                          <a:schemeClr val="tx1"/>
                        </a:solidFill>
                        <a:effectLst/>
                        <a:latin typeface="Avenir Next LT Pro" panose="020B0504020202020204" pitchFamily="34" charset="0"/>
                        <a:ea typeface="Tahoma" panose="020B0604030504040204" pitchFamily="34" charset="0"/>
                        <a:cs typeface="Tahoma" panose="020B0604030504040204" pitchFamily="34" charset="0"/>
                      </a:endParaRPr>
                    </a:p>
                    <a:p>
                      <a:pPr marL="84138" indent="-84138" algn="l">
                        <a:lnSpc>
                          <a:spcPct val="100000"/>
                        </a:lnSpc>
                        <a:spcBef>
                          <a:spcPts val="600"/>
                        </a:spcBef>
                        <a:buFont typeface="Arial" panose="020B0604020202020204" pitchFamily="34" charset="0"/>
                        <a:buChar char="•"/>
                      </a:pPr>
                      <a:r>
                        <a:rPr lang="en-GB" sz="900" b="0" i="0" u="none" strike="noStrike" kern="1200" spc="10" baseline="0" dirty="0">
                          <a:ln>
                            <a:noFill/>
                          </a:ln>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E.g. emerging gvnt policy which impacts attractiveness of this market</a:t>
                      </a:r>
                      <a:endParaRPr lang="en-GB" sz="900" b="0" i="0" dirty="0">
                        <a:ln>
                          <a:noFill/>
                        </a:ln>
                        <a:latin typeface="Avenir Next LT Pro" panose="020B0504020202020204" pitchFamily="34" charset="0"/>
                        <a:ea typeface="Tahoma" panose="020B0604030504040204" pitchFamily="34" charset="0"/>
                        <a:cs typeface="Tahoma" panose="020B0604030504040204" pitchFamily="34" charset="0"/>
                      </a:endParaRPr>
                    </a:p>
                  </a:txBody>
                  <a:tcPr marL="108000" marR="108000" marT="108000" marB="72000">
                    <a:lnL w="127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103188" marR="0" lvl="0" indent="-1031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dirty="0">
                          <a:ln>
                            <a:noFill/>
                          </a:ln>
                          <a:latin typeface="Avenir Next LT Pro" panose="020B0504020202020204" pitchFamily="34" charset="0"/>
                          <a:ea typeface="Tahoma" panose="020B0604030504040204" pitchFamily="34" charset="0"/>
                          <a:cs typeface="Tahoma" panose="020B0604030504040204" pitchFamily="34" charset="0"/>
                        </a:rPr>
                        <a:t>E.</a:t>
                      </a:r>
                      <a:r>
                        <a:rPr lang="en-GB" sz="900" b="0" i="0" u="none" strike="noStrike" kern="1200"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g. negligible m</a:t>
                      </a: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arket size and limited growth potential due to X</a:t>
                      </a:r>
                    </a:p>
                  </a:txBody>
                  <a:tcPr marL="108000" marR="108000" marT="108000" marB="7200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dirty="0">
                          <a:ln>
                            <a:noFill/>
                          </a:ln>
                          <a:latin typeface="Avenir Next LT Pro" panose="020B0504020202020204" pitchFamily="34" charset="0"/>
                          <a:ea typeface="Tahoma" panose="020B0604030504040204" pitchFamily="34" charset="0"/>
                          <a:cs typeface="Tahoma" panose="020B0604030504040204" pitchFamily="34" charset="0"/>
                        </a:rPr>
                        <a:t>E.</a:t>
                      </a:r>
                      <a:r>
                        <a:rPr lang="en-GB" sz="900" b="0" i="0" u="none" strike="noStrike" kern="1200"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g. </a:t>
                      </a: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Strong pipeline and high ability to win (new business win rate of X%)</a:t>
                      </a:r>
                    </a:p>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E.g. Of strategic importance to the BU due to X</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GB" sz="900" b="0" i="0" dirty="0">
                        <a:ln>
                          <a:noFill/>
                        </a:ln>
                        <a:latin typeface="Avenir Next LT Pro" panose="020B0504020202020204" pitchFamily="34" charset="0"/>
                        <a:ea typeface="Tahoma" panose="020B0604030504040204" pitchFamily="34" charset="0"/>
                        <a:cs typeface="Tahoma" panose="020B0604030504040204" pitchFamily="34" charset="0"/>
                      </a:endParaRPr>
                    </a:p>
                  </a:txBody>
                  <a:tcPr marL="108000" marR="108000" marT="108000" marB="7200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dirty="0">
                          <a:ln>
                            <a:noFill/>
                          </a:ln>
                          <a:latin typeface="Avenir Next LT Pro" panose="020B0504020202020204" pitchFamily="34" charset="0"/>
                          <a:ea typeface="Tahoma" panose="020B0604030504040204" pitchFamily="34" charset="0"/>
                          <a:cs typeface="Tahoma" panose="020B0604030504040204" pitchFamily="34" charset="0"/>
                        </a:rPr>
                        <a:t>E.</a:t>
                      </a:r>
                      <a:r>
                        <a:rPr lang="en-GB" sz="900" b="0" i="0" u="none" strike="noStrike" kern="1200"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g. </a:t>
                      </a: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Sizeable market (Xm) with x% growth expected between X and Y and medium to high ability to win</a:t>
                      </a:r>
                    </a:p>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E.g Huge number of emerging and attractive opportunities (£m TCV)</a:t>
                      </a:r>
                    </a:p>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u="none" strike="noStrike" kern="1200" spc="10" baseline="0" noProof="0" dirty="0">
                          <a:ln>
                            <a:noFill/>
                          </a:ln>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E.g  two sizeable and strategically important contracts (X and Y) coming up for rebid in early 2022</a:t>
                      </a:r>
                    </a:p>
                  </a:txBody>
                  <a:tcPr marL="108000" marR="108000" marT="108000" marB="7200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103188" marR="0" lvl="0" indent="-1031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dirty="0">
                          <a:ln>
                            <a:noFill/>
                          </a:ln>
                          <a:latin typeface="Avenir Next LT Pro" panose="020B0504020202020204" pitchFamily="34" charset="0"/>
                          <a:ea typeface="Tahoma" panose="020B0604030504040204" pitchFamily="34" charset="0"/>
                          <a:cs typeface="Tahoma" panose="020B0604030504040204" pitchFamily="34" charset="0"/>
                        </a:rPr>
                        <a:t>E.</a:t>
                      </a:r>
                      <a:r>
                        <a:rPr lang="en-GB" sz="900" b="0" i="0" u="none" strike="noStrike" kern="1200"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g. </a:t>
                      </a: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Attractive margins of X%, expected CAGR between X and Y of Z% and synergies with existing business</a:t>
                      </a:r>
                    </a:p>
                  </a:txBody>
                  <a:tcPr marL="108000" marR="108000" marT="108000" marB="7200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E.g. first generation outsourcing, offering attractive margins of X% and huge growth potential</a:t>
                      </a:r>
                    </a:p>
                    <a:p>
                      <a:pPr marL="171450" indent="-171450" algn="l">
                        <a:lnSpc>
                          <a:spcPct val="100000"/>
                        </a:lnSpc>
                        <a:spcBef>
                          <a:spcPts val="600"/>
                        </a:spcBef>
                        <a:buFont typeface="Arial" panose="020B0604020202020204" pitchFamily="34" charset="0"/>
                        <a:buChar char="•"/>
                      </a:pPr>
                      <a:endParaRPr lang="en-GB" sz="900" b="0" i="0" dirty="0">
                        <a:ln>
                          <a:noFill/>
                        </a:ln>
                        <a:latin typeface="Avenir Next LT Pro" panose="020B0504020202020204" pitchFamily="34" charset="0"/>
                        <a:ea typeface="Tahoma" panose="020B0604030504040204" pitchFamily="34" charset="0"/>
                        <a:cs typeface="Tahoma" panose="020B0604030504040204" pitchFamily="34" charset="0"/>
                      </a:endParaRPr>
                    </a:p>
                  </a:txBody>
                  <a:tcPr marL="108000" marR="108000" marT="108000" marB="7200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ED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93663" marR="0" lvl="0" indent="-936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900" b="0" i="0" dirty="0">
                          <a:ln>
                            <a:noFill/>
                          </a:ln>
                          <a:latin typeface="Avenir Next LT Pro" panose="020B0504020202020204" pitchFamily="34" charset="0"/>
                          <a:ea typeface="Tahoma" panose="020B0604030504040204" pitchFamily="34" charset="0"/>
                          <a:cs typeface="Tahoma" panose="020B0604030504040204" pitchFamily="34" charset="0"/>
                        </a:rPr>
                        <a:t>E.</a:t>
                      </a:r>
                      <a:r>
                        <a:rPr lang="en-GB" sz="900" b="0" i="0" u="none" strike="noStrike" kern="1200" spc="10" baseline="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g. </a:t>
                      </a:r>
                      <a:r>
                        <a:rPr lang="en-GB" sz="900" b="0" i="0" u="none" strike="noStrike" kern="1200" spc="10" baseline="0" noProof="0" dirty="0">
                          <a:solidFill>
                            <a:schemeClr val="tx1"/>
                          </a:solidFill>
                          <a:effectLst/>
                          <a:latin typeface="Avenir Next LT Pro" panose="020B0504020202020204" pitchFamily="34" charset="0"/>
                          <a:ea typeface="Tahoma" panose="020B0604030504040204" pitchFamily="34" charset="0"/>
                          <a:cs typeface="Tahoma" panose="020B0604030504040204" pitchFamily="34" charset="0"/>
                        </a:rPr>
                        <a:t>Opportunity to build on existing partnerships </a:t>
                      </a:r>
                    </a:p>
                  </a:txBody>
                  <a:tcPr marL="108000" marR="108000" marT="108000" marB="72000">
                    <a:lnL w="762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EDF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0856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731521" y="304236"/>
            <a:ext cx="10728958" cy="828418"/>
          </a:xfrm>
        </p:spPr>
        <p:txBody>
          <a:bodyPr>
            <a:normAutofit/>
          </a:bodyPr>
          <a:lstStyle/>
          <a:p>
            <a:r>
              <a:rPr lang="en-US" sz="3600" dirty="0">
                <a:latin typeface="Calibri" panose="020F0502020204030204" pitchFamily="34" charset="0"/>
                <a:cs typeface="Calibri" panose="020F0502020204030204" pitchFamily="34" charset="0"/>
              </a:rPr>
              <a:t>What role should strategy play in your organization</a:t>
            </a: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15</a:t>
            </a:fld>
            <a:endParaRPr lang="en-US" sz="1100" dirty="0"/>
          </a:p>
        </p:txBody>
      </p:sp>
      <p:cxnSp>
        <p:nvCxnSpPr>
          <p:cNvPr id="6" name="Straight Connector 5">
            <a:extLst>
              <a:ext uri="{FF2B5EF4-FFF2-40B4-BE49-F238E27FC236}">
                <a16:creationId xmlns:a16="http://schemas.microsoft.com/office/drawing/2014/main" id="{3B363C1C-7CBD-5C4F-B5C1-B16B6CF3CA7A}"/>
              </a:ext>
            </a:extLst>
          </p:cNvPr>
          <p:cNvCxnSpPr>
            <a:cxnSpLocks/>
          </p:cNvCxnSpPr>
          <p:nvPr/>
        </p:nvCxnSpPr>
        <p:spPr>
          <a:xfrm flipV="1">
            <a:off x="1794490" y="1304544"/>
            <a:ext cx="0" cy="3919764"/>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3282479-C458-F544-855D-10D54E67E806}"/>
              </a:ext>
            </a:extLst>
          </p:cNvPr>
          <p:cNvCxnSpPr>
            <a:cxnSpLocks/>
          </p:cNvCxnSpPr>
          <p:nvPr/>
        </p:nvCxnSpPr>
        <p:spPr>
          <a:xfrm>
            <a:off x="1794490" y="5224308"/>
            <a:ext cx="5496326" cy="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08E31E-ADF5-E54C-A50E-EC85CC1AEBA0}"/>
              </a:ext>
            </a:extLst>
          </p:cNvPr>
          <p:cNvSpPr txBox="1"/>
          <p:nvPr/>
        </p:nvSpPr>
        <p:spPr>
          <a:xfrm rot="16200000" flipH="1">
            <a:off x="384539" y="3212182"/>
            <a:ext cx="2393989" cy="400110"/>
          </a:xfrm>
          <a:prstGeom prst="rect">
            <a:avLst/>
          </a:prstGeom>
          <a:noFill/>
        </p:spPr>
        <p:txBody>
          <a:bodyPr wrap="none" rtlCol="0">
            <a:spAutoFit/>
          </a:bodyPr>
          <a:lstStyle/>
          <a:p>
            <a:pPr algn="ctr"/>
            <a:r>
              <a:rPr lang="en-US" sz="2000" b="1" dirty="0">
                <a:solidFill>
                  <a:srgbClr val="0070C0"/>
                </a:solidFill>
              </a:rPr>
              <a:t>Ownership Structure</a:t>
            </a:r>
          </a:p>
        </p:txBody>
      </p:sp>
      <p:sp>
        <p:nvSpPr>
          <p:cNvPr id="9" name="TextBox 8">
            <a:extLst>
              <a:ext uri="{FF2B5EF4-FFF2-40B4-BE49-F238E27FC236}">
                <a16:creationId xmlns:a16="http://schemas.microsoft.com/office/drawing/2014/main" id="{FF701262-1BBF-744C-A43F-CEC22AF6E5C1}"/>
              </a:ext>
            </a:extLst>
          </p:cNvPr>
          <p:cNvSpPr txBox="1"/>
          <p:nvPr/>
        </p:nvSpPr>
        <p:spPr>
          <a:xfrm>
            <a:off x="1794490" y="6108913"/>
            <a:ext cx="5496326" cy="400110"/>
          </a:xfrm>
          <a:prstGeom prst="rect">
            <a:avLst/>
          </a:prstGeom>
          <a:noFill/>
        </p:spPr>
        <p:txBody>
          <a:bodyPr wrap="square" rtlCol="0">
            <a:spAutoFit/>
          </a:bodyPr>
          <a:lstStyle/>
          <a:p>
            <a:pPr algn="ctr"/>
            <a:r>
              <a:rPr lang="en-US" sz="2000" b="1" dirty="0">
                <a:solidFill>
                  <a:srgbClr val="0070C0"/>
                </a:solidFill>
              </a:rPr>
              <a:t>Business Size</a:t>
            </a:r>
          </a:p>
        </p:txBody>
      </p:sp>
      <p:sp>
        <p:nvSpPr>
          <p:cNvPr id="10" name="TextBox 9">
            <a:extLst>
              <a:ext uri="{FF2B5EF4-FFF2-40B4-BE49-F238E27FC236}">
                <a16:creationId xmlns:a16="http://schemas.microsoft.com/office/drawing/2014/main" id="{F9D324D4-C3C6-FF41-96AA-33AA50D6A1FB}"/>
              </a:ext>
            </a:extLst>
          </p:cNvPr>
          <p:cNvSpPr txBox="1"/>
          <p:nvPr/>
        </p:nvSpPr>
        <p:spPr>
          <a:xfrm>
            <a:off x="1746222" y="4151407"/>
            <a:ext cx="1972848" cy="338554"/>
          </a:xfrm>
          <a:prstGeom prst="rect">
            <a:avLst/>
          </a:prstGeom>
          <a:noFill/>
        </p:spPr>
        <p:txBody>
          <a:bodyPr wrap="none" rtlCol="0">
            <a:spAutoFit/>
          </a:bodyPr>
          <a:lstStyle/>
          <a:p>
            <a:r>
              <a:rPr lang="en-US" sz="1600" b="1" i="1" dirty="0">
                <a:solidFill>
                  <a:schemeClr val="accent6">
                    <a:lumMod val="75000"/>
                  </a:schemeClr>
                </a:solidFill>
              </a:rPr>
              <a:t>Founder / Family Led</a:t>
            </a:r>
          </a:p>
        </p:txBody>
      </p:sp>
      <p:sp>
        <p:nvSpPr>
          <p:cNvPr id="11" name="TextBox 10">
            <a:extLst>
              <a:ext uri="{FF2B5EF4-FFF2-40B4-BE49-F238E27FC236}">
                <a16:creationId xmlns:a16="http://schemas.microsoft.com/office/drawing/2014/main" id="{40338A66-F658-C84E-8DD0-C8E4E039FB51}"/>
              </a:ext>
            </a:extLst>
          </p:cNvPr>
          <p:cNvSpPr txBox="1"/>
          <p:nvPr/>
        </p:nvSpPr>
        <p:spPr>
          <a:xfrm>
            <a:off x="1746222" y="3246191"/>
            <a:ext cx="1695785" cy="338554"/>
          </a:xfrm>
          <a:prstGeom prst="rect">
            <a:avLst/>
          </a:prstGeom>
          <a:noFill/>
        </p:spPr>
        <p:txBody>
          <a:bodyPr wrap="none" rtlCol="0">
            <a:spAutoFit/>
          </a:bodyPr>
          <a:lstStyle/>
          <a:p>
            <a:r>
              <a:rPr lang="en-US" sz="1600" b="1" i="1" dirty="0">
                <a:solidFill>
                  <a:schemeClr val="accent6">
                    <a:lumMod val="75000"/>
                  </a:schemeClr>
                </a:solidFill>
              </a:rPr>
              <a:t>Funded (VC or PE)</a:t>
            </a:r>
          </a:p>
        </p:txBody>
      </p:sp>
      <p:sp>
        <p:nvSpPr>
          <p:cNvPr id="12" name="TextBox 11">
            <a:extLst>
              <a:ext uri="{FF2B5EF4-FFF2-40B4-BE49-F238E27FC236}">
                <a16:creationId xmlns:a16="http://schemas.microsoft.com/office/drawing/2014/main" id="{C1FE97DF-9C03-2F4E-8935-E6C3E00479EE}"/>
              </a:ext>
            </a:extLst>
          </p:cNvPr>
          <p:cNvSpPr txBox="1"/>
          <p:nvPr/>
        </p:nvSpPr>
        <p:spPr>
          <a:xfrm>
            <a:off x="1746222" y="2348519"/>
            <a:ext cx="1482393" cy="338554"/>
          </a:xfrm>
          <a:prstGeom prst="rect">
            <a:avLst/>
          </a:prstGeom>
          <a:noFill/>
        </p:spPr>
        <p:txBody>
          <a:bodyPr wrap="none" rtlCol="0">
            <a:spAutoFit/>
          </a:bodyPr>
          <a:lstStyle/>
          <a:p>
            <a:r>
              <a:rPr lang="en-US" sz="1600" b="1" i="1" dirty="0">
                <a:solidFill>
                  <a:schemeClr val="accent6">
                    <a:lumMod val="75000"/>
                  </a:schemeClr>
                </a:solidFill>
              </a:rPr>
              <a:t>Publicly Traded</a:t>
            </a:r>
          </a:p>
        </p:txBody>
      </p:sp>
      <p:sp>
        <p:nvSpPr>
          <p:cNvPr id="13" name="TextBox 12">
            <a:extLst>
              <a:ext uri="{FF2B5EF4-FFF2-40B4-BE49-F238E27FC236}">
                <a16:creationId xmlns:a16="http://schemas.microsoft.com/office/drawing/2014/main" id="{F92378D5-CB2E-914A-BCF7-CBB4DB25A223}"/>
              </a:ext>
            </a:extLst>
          </p:cNvPr>
          <p:cNvSpPr txBox="1"/>
          <p:nvPr/>
        </p:nvSpPr>
        <p:spPr>
          <a:xfrm rot="16200000">
            <a:off x="2731459" y="5371827"/>
            <a:ext cx="649537" cy="338554"/>
          </a:xfrm>
          <a:prstGeom prst="rect">
            <a:avLst/>
          </a:prstGeom>
          <a:noFill/>
        </p:spPr>
        <p:txBody>
          <a:bodyPr wrap="none" rtlCol="0">
            <a:spAutoFit/>
          </a:bodyPr>
          <a:lstStyle/>
          <a:p>
            <a:r>
              <a:rPr lang="en-US" sz="1600" b="1" dirty="0"/>
              <a:t>Small</a:t>
            </a:r>
          </a:p>
        </p:txBody>
      </p:sp>
      <p:sp>
        <p:nvSpPr>
          <p:cNvPr id="14" name="TextBox 13">
            <a:extLst>
              <a:ext uri="{FF2B5EF4-FFF2-40B4-BE49-F238E27FC236}">
                <a16:creationId xmlns:a16="http://schemas.microsoft.com/office/drawing/2014/main" id="{26D8754F-AD3B-044C-818F-1C6264B0A473}"/>
              </a:ext>
            </a:extLst>
          </p:cNvPr>
          <p:cNvSpPr txBox="1"/>
          <p:nvPr/>
        </p:nvSpPr>
        <p:spPr>
          <a:xfrm rot="16200000">
            <a:off x="4417854" y="5481412"/>
            <a:ext cx="904415" cy="338554"/>
          </a:xfrm>
          <a:prstGeom prst="rect">
            <a:avLst/>
          </a:prstGeom>
          <a:noFill/>
        </p:spPr>
        <p:txBody>
          <a:bodyPr wrap="none" rtlCol="0">
            <a:spAutoFit/>
          </a:bodyPr>
          <a:lstStyle/>
          <a:p>
            <a:r>
              <a:rPr lang="en-US" sz="1600" b="1" dirty="0"/>
              <a:t>Medium</a:t>
            </a:r>
          </a:p>
        </p:txBody>
      </p:sp>
      <p:sp>
        <p:nvSpPr>
          <p:cNvPr id="15" name="TextBox 14">
            <a:extLst>
              <a:ext uri="{FF2B5EF4-FFF2-40B4-BE49-F238E27FC236}">
                <a16:creationId xmlns:a16="http://schemas.microsoft.com/office/drawing/2014/main" id="{D1F2813B-1E83-BC41-8448-3D5BE82DF6EF}"/>
              </a:ext>
            </a:extLst>
          </p:cNvPr>
          <p:cNvSpPr txBox="1"/>
          <p:nvPr/>
        </p:nvSpPr>
        <p:spPr>
          <a:xfrm rot="16200000">
            <a:off x="6267274" y="5383862"/>
            <a:ext cx="641714" cy="338554"/>
          </a:xfrm>
          <a:prstGeom prst="rect">
            <a:avLst/>
          </a:prstGeom>
          <a:noFill/>
        </p:spPr>
        <p:txBody>
          <a:bodyPr wrap="none" rtlCol="0">
            <a:spAutoFit/>
          </a:bodyPr>
          <a:lstStyle/>
          <a:p>
            <a:r>
              <a:rPr lang="en-US" sz="1600" b="1" dirty="0"/>
              <a:t>Large</a:t>
            </a:r>
          </a:p>
        </p:txBody>
      </p:sp>
      <p:cxnSp>
        <p:nvCxnSpPr>
          <p:cNvPr id="16" name="Straight Connector 15">
            <a:extLst>
              <a:ext uri="{FF2B5EF4-FFF2-40B4-BE49-F238E27FC236}">
                <a16:creationId xmlns:a16="http://schemas.microsoft.com/office/drawing/2014/main" id="{B0BC6C3C-332E-0A4A-9181-46E56A14259C}"/>
              </a:ext>
            </a:extLst>
          </p:cNvPr>
          <p:cNvCxnSpPr>
            <a:cxnSpLocks/>
          </p:cNvCxnSpPr>
          <p:nvPr/>
        </p:nvCxnSpPr>
        <p:spPr>
          <a:xfrm flipV="1">
            <a:off x="3461042" y="1414241"/>
            <a:ext cx="3156592" cy="2620723"/>
          </a:xfrm>
          <a:prstGeom prst="line">
            <a:avLst/>
          </a:prstGeom>
          <a:ln w="28575">
            <a:solidFill>
              <a:schemeClr val="accent4">
                <a:lumMod val="5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2C4540-92EA-6340-9A1F-85C5A9D2677B}"/>
              </a:ext>
            </a:extLst>
          </p:cNvPr>
          <p:cNvSpPr txBox="1"/>
          <p:nvPr/>
        </p:nvSpPr>
        <p:spPr>
          <a:xfrm rot="19230340">
            <a:off x="2758193" y="2486174"/>
            <a:ext cx="4235262" cy="338554"/>
          </a:xfrm>
          <a:prstGeom prst="rect">
            <a:avLst/>
          </a:prstGeom>
          <a:noFill/>
        </p:spPr>
        <p:txBody>
          <a:bodyPr wrap="none" rtlCol="0">
            <a:spAutoFit/>
          </a:bodyPr>
          <a:lstStyle/>
          <a:p>
            <a:r>
              <a:rPr lang="en-US" sz="1600" b="1" i="1" dirty="0">
                <a:solidFill>
                  <a:srgbClr val="0070C0"/>
                </a:solidFill>
              </a:rPr>
              <a:t>Complexity of strategy increases with both axes</a:t>
            </a:r>
          </a:p>
        </p:txBody>
      </p:sp>
      <p:sp>
        <p:nvSpPr>
          <p:cNvPr id="18" name="Google Shape;83;p10">
            <a:extLst>
              <a:ext uri="{FF2B5EF4-FFF2-40B4-BE49-F238E27FC236}">
                <a16:creationId xmlns:a16="http://schemas.microsoft.com/office/drawing/2014/main" id="{C9A56B63-B0A9-9347-9B44-5EC4BE180734}"/>
              </a:ext>
            </a:extLst>
          </p:cNvPr>
          <p:cNvSpPr txBox="1"/>
          <p:nvPr/>
        </p:nvSpPr>
        <p:spPr>
          <a:xfrm>
            <a:off x="8681988" y="1568478"/>
            <a:ext cx="3427713" cy="4820538"/>
          </a:xfrm>
          <a:prstGeom prst="rect">
            <a:avLst/>
          </a:prstGeom>
          <a:noFill/>
          <a:ln>
            <a:noFill/>
          </a:ln>
        </p:spPr>
        <p:txBody>
          <a:bodyPr spcFirstLastPara="1" wrap="square" lIns="91425" tIns="45700" rIns="91425" bIns="45700" anchor="t" anchorCtr="0">
            <a:noAutofit/>
          </a:bodyPr>
          <a:lstStyle/>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There is not one answer as to what role strategy should play in each organization</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Varies by ownership</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Varies by size </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Varies by leadership </a:t>
            </a:r>
          </a:p>
          <a:p>
            <a:pPr marL="342900" indent="-203200" fontAlgn="base">
              <a:spcBef>
                <a:spcPts val="200"/>
              </a:spcBef>
              <a:spcAft>
                <a:spcPts val="200"/>
              </a:spcAft>
              <a:buClr>
                <a:schemeClr val="dk1"/>
              </a:buClr>
              <a:buSzPts val="1400"/>
              <a:buFont typeface="Helvetica Neue"/>
              <a:buChar char="•"/>
              <a:defRPr/>
            </a:pPr>
            <a:endParaRPr lang="en-US"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Varies by outside influence </a:t>
            </a:r>
          </a:p>
        </p:txBody>
      </p:sp>
      <p:sp>
        <p:nvSpPr>
          <p:cNvPr id="20" name="Oval 19">
            <a:extLst>
              <a:ext uri="{FF2B5EF4-FFF2-40B4-BE49-F238E27FC236}">
                <a16:creationId xmlns:a16="http://schemas.microsoft.com/office/drawing/2014/main" id="{A33DE95E-CB93-4AF2-80B1-2E3DE5938C00}"/>
              </a:ext>
            </a:extLst>
          </p:cNvPr>
          <p:cNvSpPr/>
          <p:nvPr/>
        </p:nvSpPr>
        <p:spPr>
          <a:xfrm>
            <a:off x="2409603" y="4508183"/>
            <a:ext cx="1251461" cy="607897"/>
          </a:xfrm>
          <a:prstGeom prst="ellipse">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Might be in their head(s)</a:t>
            </a:r>
          </a:p>
        </p:txBody>
      </p:sp>
      <p:sp>
        <p:nvSpPr>
          <p:cNvPr id="21" name="Oval 20">
            <a:extLst>
              <a:ext uri="{FF2B5EF4-FFF2-40B4-BE49-F238E27FC236}">
                <a16:creationId xmlns:a16="http://schemas.microsoft.com/office/drawing/2014/main" id="{C689E1EA-8632-414A-9F16-7CD9DBABF736}"/>
              </a:ext>
            </a:extLst>
          </p:cNvPr>
          <p:cNvSpPr/>
          <p:nvPr/>
        </p:nvSpPr>
        <p:spPr>
          <a:xfrm>
            <a:off x="6131678" y="1715321"/>
            <a:ext cx="1251461" cy="607897"/>
          </a:xfrm>
          <a:prstGeom prst="ellipse">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Might be a 200-page ppt</a:t>
            </a:r>
          </a:p>
        </p:txBody>
      </p:sp>
      <p:sp>
        <p:nvSpPr>
          <p:cNvPr id="22" name="Oval 21">
            <a:extLst>
              <a:ext uri="{FF2B5EF4-FFF2-40B4-BE49-F238E27FC236}">
                <a16:creationId xmlns:a16="http://schemas.microsoft.com/office/drawing/2014/main" id="{425321F2-2C4C-461B-A294-51BB264326C2}"/>
              </a:ext>
            </a:extLst>
          </p:cNvPr>
          <p:cNvSpPr/>
          <p:nvPr/>
        </p:nvSpPr>
        <p:spPr>
          <a:xfrm>
            <a:off x="4346746" y="3165866"/>
            <a:ext cx="1251461" cy="607897"/>
          </a:xfrm>
          <a:prstGeom prst="ellipse">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Might be in 25-page PPT</a:t>
            </a:r>
          </a:p>
        </p:txBody>
      </p:sp>
    </p:spTree>
    <p:extLst>
      <p:ext uri="{BB962C8B-B14F-4D97-AF65-F5344CB8AC3E}">
        <p14:creationId xmlns:p14="http://schemas.microsoft.com/office/powerpoint/2010/main" val="1843821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Strategy – Questions to consider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16</a:t>
            </a:fld>
            <a:endParaRPr lang="en-US" dirty="0"/>
          </a:p>
        </p:txBody>
      </p:sp>
      <p:sp>
        <p:nvSpPr>
          <p:cNvPr id="2" name="Content Placeholder 1">
            <a:extLst>
              <a:ext uri="{FF2B5EF4-FFF2-40B4-BE49-F238E27FC236}">
                <a16:creationId xmlns:a16="http://schemas.microsoft.com/office/drawing/2014/main" id="{F97A7788-D00A-4A5E-A242-6439E100DD7A}"/>
              </a:ext>
            </a:extLst>
          </p:cNvPr>
          <p:cNvSpPr>
            <a:spLocks noGrp="1"/>
          </p:cNvSpPr>
          <p:nvPr>
            <p:ph idx="1"/>
          </p:nvPr>
        </p:nvSpPr>
        <p:spPr>
          <a:xfrm>
            <a:off x="731521" y="1401288"/>
            <a:ext cx="10426474" cy="4292518"/>
          </a:xfrm>
        </p:spPr>
        <p:txBody>
          <a:bodyPr>
            <a:normAutofit fontScale="85000" lnSpcReduction="20000"/>
          </a:bodyPr>
          <a:lstStyle/>
          <a:p>
            <a:pPr marL="742950" lvl="1" defTabSz="457200" fontAlgn="base">
              <a:lnSpc>
                <a:spcPct val="150000"/>
              </a:lnSpc>
            </a:pPr>
            <a:r>
              <a:rPr lang="en-US" sz="2400" dirty="0">
                <a:solidFill>
                  <a:schemeClr val="tx2"/>
                </a:solidFill>
                <a:latin typeface="+mn-lt"/>
                <a:ea typeface="+mn-ea"/>
              </a:rPr>
              <a:t>Why is the company in business?</a:t>
            </a:r>
          </a:p>
          <a:p>
            <a:pPr marL="742950" lvl="1" defTabSz="457200" fontAlgn="base">
              <a:lnSpc>
                <a:spcPct val="150000"/>
              </a:lnSpc>
            </a:pPr>
            <a:r>
              <a:rPr lang="en-US" sz="2400" dirty="0">
                <a:solidFill>
                  <a:schemeClr val="tx2"/>
                </a:solidFill>
                <a:latin typeface="+mn-lt"/>
                <a:ea typeface="+mn-ea"/>
              </a:rPr>
              <a:t>What product(s) or service(s) do you provide? What is the job to be done?</a:t>
            </a:r>
          </a:p>
          <a:p>
            <a:pPr marL="742950" lvl="1" defTabSz="457200" fontAlgn="base">
              <a:lnSpc>
                <a:spcPct val="150000"/>
              </a:lnSpc>
            </a:pPr>
            <a:r>
              <a:rPr lang="en-US" sz="2400" dirty="0">
                <a:solidFill>
                  <a:schemeClr val="tx2"/>
                </a:solidFill>
                <a:latin typeface="+mn-lt"/>
                <a:ea typeface="+mn-ea"/>
              </a:rPr>
              <a:t>Who are your customers?</a:t>
            </a:r>
          </a:p>
          <a:p>
            <a:pPr marL="742950" lvl="1" defTabSz="457200" fontAlgn="base">
              <a:lnSpc>
                <a:spcPct val="150000"/>
              </a:lnSpc>
            </a:pPr>
            <a:r>
              <a:rPr lang="en-US" sz="2400" dirty="0">
                <a:solidFill>
                  <a:schemeClr val="tx2"/>
                </a:solidFill>
                <a:latin typeface="+mn-lt"/>
                <a:ea typeface="+mn-ea"/>
              </a:rPr>
              <a:t>What is our core strength? What are our weaknesses?</a:t>
            </a:r>
          </a:p>
          <a:p>
            <a:pPr marL="742950" lvl="1" defTabSz="457200" fontAlgn="base">
              <a:lnSpc>
                <a:spcPct val="150000"/>
              </a:lnSpc>
            </a:pPr>
            <a:r>
              <a:rPr lang="en-US" sz="2400" dirty="0">
                <a:solidFill>
                  <a:schemeClr val="tx2"/>
                </a:solidFill>
                <a:latin typeface="+mn-lt"/>
                <a:ea typeface="+mn-ea"/>
              </a:rPr>
              <a:t>Which customers should we continue to serve or start serving?</a:t>
            </a:r>
          </a:p>
          <a:p>
            <a:pPr marL="742950" lvl="1" defTabSz="457200" fontAlgn="base">
              <a:lnSpc>
                <a:spcPct val="150000"/>
              </a:lnSpc>
            </a:pPr>
            <a:r>
              <a:rPr lang="en-US" sz="2400" dirty="0">
                <a:solidFill>
                  <a:schemeClr val="tx2"/>
                </a:solidFill>
                <a:latin typeface="+mn-lt"/>
                <a:ea typeface="+mn-ea"/>
              </a:rPr>
              <a:t>Which products/services should we stop offering, continue to offer or start offering?</a:t>
            </a:r>
          </a:p>
          <a:p>
            <a:pPr marL="742950" lvl="1" defTabSz="457200" fontAlgn="base">
              <a:lnSpc>
                <a:spcPct val="150000"/>
              </a:lnSpc>
            </a:pPr>
            <a:r>
              <a:rPr lang="en-US" sz="2400" dirty="0">
                <a:solidFill>
                  <a:schemeClr val="tx2"/>
                </a:solidFill>
                <a:latin typeface="+mn-lt"/>
                <a:ea typeface="+mn-ea"/>
              </a:rPr>
              <a:t>How should resources be allocated: infrastructure, LOB operations, sales/business development, Marketing, IR&amp;D, other investment </a:t>
            </a:r>
          </a:p>
          <a:p>
            <a:pPr marL="742950" lvl="1" defTabSz="457200" fontAlgn="base">
              <a:lnSpc>
                <a:spcPct val="150000"/>
              </a:lnSpc>
            </a:pPr>
            <a:r>
              <a:rPr lang="en-US" sz="2400" dirty="0">
                <a:solidFill>
                  <a:schemeClr val="tx2"/>
                </a:solidFill>
                <a:latin typeface="+mn-lt"/>
                <a:ea typeface="+mn-ea"/>
              </a:rPr>
              <a:t>Why have we decided on these strategic directions?</a:t>
            </a:r>
          </a:p>
          <a:p>
            <a:endParaRPr lang="en-US" dirty="0"/>
          </a:p>
        </p:txBody>
      </p:sp>
    </p:spTree>
    <p:extLst>
      <p:ext uri="{BB962C8B-B14F-4D97-AF65-F5344CB8AC3E}">
        <p14:creationId xmlns:p14="http://schemas.microsoft.com/office/powerpoint/2010/main" val="413141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Strategy – Defined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17</a:t>
            </a:fld>
            <a:endParaRPr lang="en-US" dirty="0"/>
          </a:p>
        </p:txBody>
      </p:sp>
      <p:sp>
        <p:nvSpPr>
          <p:cNvPr id="2" name="Content Placeholder 1">
            <a:extLst>
              <a:ext uri="{FF2B5EF4-FFF2-40B4-BE49-F238E27FC236}">
                <a16:creationId xmlns:a16="http://schemas.microsoft.com/office/drawing/2014/main" id="{F97A7788-D00A-4A5E-A242-6439E100DD7A}"/>
              </a:ext>
            </a:extLst>
          </p:cNvPr>
          <p:cNvSpPr>
            <a:spLocks noGrp="1"/>
          </p:cNvSpPr>
          <p:nvPr>
            <p:ph idx="1"/>
          </p:nvPr>
        </p:nvSpPr>
        <p:spPr/>
        <p:txBody>
          <a:bodyPr/>
          <a:lstStyle/>
          <a:p>
            <a:r>
              <a:rPr lang="en-US" dirty="0"/>
              <a:t>The Difference Between Strategic Planning and Strategic Thinking</a:t>
            </a:r>
          </a:p>
          <a:p>
            <a:r>
              <a:rPr lang="en-US" dirty="0">
                <a:hlinkClick r:id="rId2"/>
              </a:rPr>
              <a:t>https://youtu.be/V2Hndmk18z0</a:t>
            </a:r>
            <a:endParaRPr lang="en-US" dirty="0"/>
          </a:p>
          <a:p>
            <a:endParaRPr lang="en-US" dirty="0"/>
          </a:p>
          <a:p>
            <a:r>
              <a:rPr lang="en-US" dirty="0"/>
              <a:t>Martin Reeves: Your strategy needs a strategy</a:t>
            </a:r>
          </a:p>
          <a:p>
            <a:r>
              <a:rPr lang="en-US" dirty="0">
                <a:hlinkClick r:id="rId3"/>
              </a:rPr>
              <a:t>https://youtu.be/YE_ETgaFVo8</a:t>
            </a:r>
            <a:endParaRPr lang="en-US" dirty="0"/>
          </a:p>
          <a:p>
            <a:endParaRPr lang="en-US" dirty="0"/>
          </a:p>
          <a:p>
            <a:r>
              <a:rPr lang="en-US" dirty="0"/>
              <a:t>4 Key Elements of an Effective Strategic Plan</a:t>
            </a:r>
          </a:p>
          <a:p>
            <a:r>
              <a:rPr lang="en-US" dirty="0">
                <a:hlinkClick r:id="rId4"/>
              </a:rPr>
              <a:t>https://youtu.be/74maeLEbdwk</a:t>
            </a:r>
            <a:endParaRPr lang="en-US" dirty="0"/>
          </a:p>
          <a:p>
            <a:endParaRPr lang="en-US" dirty="0"/>
          </a:p>
        </p:txBody>
      </p:sp>
    </p:spTree>
    <p:extLst>
      <p:ext uri="{BB962C8B-B14F-4D97-AF65-F5344CB8AC3E}">
        <p14:creationId xmlns:p14="http://schemas.microsoft.com/office/powerpoint/2010/main" val="4148923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3CB3-5792-4671-9B3A-0917AF8EAED0}"/>
              </a:ext>
            </a:extLst>
          </p:cNvPr>
          <p:cNvSpPr>
            <a:spLocks noGrp="1"/>
          </p:cNvSpPr>
          <p:nvPr>
            <p:ph type="title"/>
          </p:nvPr>
        </p:nvSpPr>
        <p:spPr>
          <a:xfrm>
            <a:off x="731521" y="236306"/>
            <a:ext cx="10194981" cy="797379"/>
          </a:xfrm>
        </p:spPr>
        <p:txBody>
          <a:bodyPr>
            <a:normAutofit/>
          </a:bodyPr>
          <a:lstStyle/>
          <a:p>
            <a:r>
              <a:rPr kumimoji="0" lang="en-US" sz="3200" b="1" i="0" u="none" strike="noStrike" kern="1200" cap="none" spc="-50" normalizeH="0" baseline="0" noProof="0" dirty="0">
                <a:ln>
                  <a:noFill/>
                </a:ln>
                <a:solidFill>
                  <a:srgbClr val="7CB4C0"/>
                </a:solidFill>
                <a:effectLst/>
                <a:uLnTx/>
                <a:uFillTx/>
                <a:latin typeface="Roboto Black" panose="02000000000000000000" pitchFamily="2" charset="0"/>
                <a:ea typeface="Roboto Black" panose="02000000000000000000" pitchFamily="2" charset="0"/>
                <a:cs typeface="+mj-cs"/>
              </a:rPr>
              <a:t>Break-out Session</a:t>
            </a:r>
            <a:endParaRPr lang="en-US" sz="3200" dirty="0"/>
          </a:p>
        </p:txBody>
      </p:sp>
      <p:sp>
        <p:nvSpPr>
          <p:cNvPr id="3" name="Content Placeholder 2">
            <a:extLst>
              <a:ext uri="{FF2B5EF4-FFF2-40B4-BE49-F238E27FC236}">
                <a16:creationId xmlns:a16="http://schemas.microsoft.com/office/drawing/2014/main" id="{28FE4D40-B9E6-4DF7-BB18-355F553ADDA2}"/>
              </a:ext>
            </a:extLst>
          </p:cNvPr>
          <p:cNvSpPr>
            <a:spLocks noGrp="1"/>
          </p:cNvSpPr>
          <p:nvPr>
            <p:ph idx="1"/>
          </p:nvPr>
        </p:nvSpPr>
        <p:spPr>
          <a:xfrm>
            <a:off x="659603" y="1602769"/>
            <a:ext cx="7769703" cy="4811717"/>
          </a:xfrm>
        </p:spPr>
        <p:txBody>
          <a:bodyPr>
            <a:noAutofit/>
          </a:bodyPr>
          <a:lstStyle/>
          <a:p>
            <a:pPr marL="231775" marR="0" lvl="0" indent="-231775" algn="l" defTabSz="457200" rtl="0" eaLnBrk="1" fontAlgn="auto" latinLnBrk="0" hangingPunct="1">
              <a:spcBef>
                <a:spcPts val="0"/>
              </a:spcBef>
              <a:spcAft>
                <a:spcPts val="600"/>
              </a:spcAft>
              <a:buClr>
                <a:prstClr val="white">
                  <a:lumMod val="75000"/>
                </a:prstClr>
              </a:buClr>
              <a:buSzPct val="90000"/>
              <a:buFont typeface="Wingdings" pitchFamily="2" charset="2"/>
              <a:buChar char="§"/>
              <a:tabLst/>
              <a:defRPr/>
            </a:pPr>
            <a:r>
              <a:rPr lang="en-US" b="1" u="sng" dirty="0">
                <a:solidFill>
                  <a:schemeClr val="accent6">
                    <a:lumMod val="50000"/>
                  </a:schemeClr>
                </a:solidFill>
                <a:latin typeface="Calibri" panose="020F0502020204030204" pitchFamily="34" charset="0"/>
                <a:ea typeface="+mn-ea"/>
                <a:cs typeface="Calibri" panose="020F0502020204030204" pitchFamily="34" charset="0"/>
              </a:rPr>
              <a:t>Team 1</a:t>
            </a:r>
            <a:r>
              <a:rPr lang="en-US" dirty="0">
                <a:solidFill>
                  <a:schemeClr val="accent6">
                    <a:lumMod val="50000"/>
                  </a:schemeClr>
                </a:solidFill>
                <a:latin typeface="Calibri" panose="020F0502020204030204" pitchFamily="34" charset="0"/>
                <a:ea typeface="+mn-ea"/>
                <a:cs typeface="Calibri" panose="020F0502020204030204" pitchFamily="34" charset="0"/>
              </a:rPr>
              <a:t>:  </a:t>
            </a:r>
            <a:r>
              <a:rPr lang="en-US" dirty="0">
                <a:solidFill>
                  <a:schemeClr val="accent6">
                    <a:lumMod val="50000"/>
                  </a:schemeClr>
                </a:solidFill>
                <a:latin typeface="+mn-lt"/>
                <a:ea typeface="+mn-ea"/>
                <a:cs typeface="Calibri" panose="020F0502020204030204" pitchFamily="34" charset="0"/>
              </a:rPr>
              <a:t>Tech start up that has developed a microwave-emitting pod that can sit on the bottom of heavy lift drones and quickly down sudden drone swarms from an enemy.  They are looking for venture funding with no revenue yet.</a:t>
            </a:r>
            <a:r>
              <a:rPr lang="en-US" b="0" i="0" dirty="0">
                <a:solidFill>
                  <a:srgbClr val="00263A"/>
                </a:solidFill>
                <a:effectLst/>
                <a:latin typeface="+mn-lt"/>
              </a:rPr>
              <a:t> </a:t>
            </a:r>
            <a:endParaRPr lang="en-US" dirty="0">
              <a:solidFill>
                <a:schemeClr val="accent6">
                  <a:lumMod val="50000"/>
                </a:schemeClr>
              </a:solidFill>
              <a:latin typeface="+mn-lt"/>
              <a:ea typeface="+mn-ea"/>
              <a:cs typeface="Calibri" panose="020F0502020204030204" pitchFamily="34" charset="0"/>
            </a:endParaRPr>
          </a:p>
          <a:p>
            <a:pPr marL="231775" marR="0" lvl="0" indent="-231775" algn="l" defTabSz="457200" rtl="0" eaLnBrk="1" fontAlgn="auto" latinLnBrk="0" hangingPunct="1">
              <a:spcBef>
                <a:spcPts val="0"/>
              </a:spcBef>
              <a:spcAft>
                <a:spcPts val="600"/>
              </a:spcAft>
              <a:buClr>
                <a:prstClr val="white">
                  <a:lumMod val="75000"/>
                </a:prstClr>
              </a:buClr>
              <a:buSzPct val="90000"/>
              <a:buFont typeface="Wingdings" pitchFamily="2" charset="2"/>
              <a:buChar char="§"/>
              <a:tabLst/>
              <a:defRPr/>
            </a:pPr>
            <a:r>
              <a:rPr lang="en-US" b="1" u="sng" dirty="0">
                <a:solidFill>
                  <a:schemeClr val="accent6">
                    <a:lumMod val="50000"/>
                  </a:schemeClr>
                </a:solidFill>
                <a:latin typeface="Calibri" panose="020F0502020204030204" pitchFamily="34" charset="0"/>
                <a:ea typeface="+mn-ea"/>
                <a:cs typeface="Calibri" panose="020F0502020204030204" pitchFamily="34" charset="0"/>
              </a:rPr>
              <a:t>Team 2</a:t>
            </a:r>
            <a:r>
              <a:rPr lang="en-US" dirty="0">
                <a:solidFill>
                  <a:schemeClr val="accent6">
                    <a:lumMod val="50000"/>
                  </a:schemeClr>
                </a:solidFill>
                <a:latin typeface="Calibri" panose="020F0502020204030204" pitchFamily="34" charset="0"/>
                <a:ea typeface="+mn-ea"/>
                <a:cs typeface="Calibri" panose="020F0502020204030204" pitchFamily="34" charset="0"/>
              </a:rPr>
              <a:t>: $400M PE backed Government Services provider that has recently acquired 2 small companies and is looking to exit in 4 years</a:t>
            </a:r>
            <a:endParaRPr kumimoji="0" lang="en-US"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endParaRPr>
          </a:p>
          <a:p>
            <a:pPr marL="231775" indent="-231775" defTabSz="457200">
              <a:spcBef>
                <a:spcPts val="0"/>
              </a:spcBef>
              <a:spcAft>
                <a:spcPts val="600"/>
              </a:spcAft>
              <a:buClr>
                <a:prstClr val="white">
                  <a:lumMod val="85000"/>
                </a:prstClr>
              </a:buClr>
              <a:buSzPct val="90000"/>
              <a:buFont typeface="Wingdings" pitchFamily="2" charset="2"/>
              <a:buChar char="§"/>
              <a:defRPr/>
            </a:pPr>
            <a:r>
              <a:rPr lang="en-US" b="1" u="sng" dirty="0">
                <a:solidFill>
                  <a:schemeClr val="accent6">
                    <a:lumMod val="50000"/>
                  </a:schemeClr>
                </a:solidFill>
                <a:latin typeface="Calibri" panose="020F0502020204030204" pitchFamily="34" charset="0"/>
                <a:cs typeface="Calibri" panose="020F0502020204030204" pitchFamily="34" charset="0"/>
              </a:rPr>
              <a:t>Team 3</a:t>
            </a:r>
            <a:r>
              <a:rPr lang="en-US" dirty="0">
                <a:solidFill>
                  <a:schemeClr val="accent6">
                    <a:lumMod val="50000"/>
                  </a:schemeClr>
                </a:solidFill>
                <a:latin typeface="Calibri" panose="020F0502020204030204" pitchFamily="34" charset="0"/>
                <a:cs typeface="Calibri" panose="020F0502020204030204" pitchFamily="34" charset="0"/>
              </a:rPr>
              <a:t>: $10B Publicly traded company in the Government Services space (</a:t>
            </a:r>
            <a:r>
              <a:rPr lang="en-US" dirty="0" err="1">
                <a:solidFill>
                  <a:schemeClr val="accent6">
                    <a:lumMod val="50000"/>
                  </a:schemeClr>
                </a:solidFill>
                <a:latin typeface="Calibri" panose="020F0502020204030204" pitchFamily="34" charset="0"/>
                <a:cs typeface="Calibri" panose="020F0502020204030204" pitchFamily="34" charset="0"/>
              </a:rPr>
              <a:t>ie</a:t>
            </a:r>
            <a:r>
              <a:rPr lang="en-US" dirty="0">
                <a:solidFill>
                  <a:schemeClr val="accent6">
                    <a:lumMod val="50000"/>
                  </a:schemeClr>
                </a:solidFill>
                <a:latin typeface="Calibri" panose="020F0502020204030204" pitchFamily="34" charset="0"/>
                <a:cs typeface="Calibri" panose="020F0502020204030204" pitchFamily="34" charset="0"/>
              </a:rPr>
              <a:t> Leidos)</a:t>
            </a:r>
          </a:p>
          <a:p>
            <a:pPr marL="231775" indent="-231775" defTabSz="457200">
              <a:spcBef>
                <a:spcPts val="0"/>
              </a:spcBef>
              <a:spcAft>
                <a:spcPts val="600"/>
              </a:spcAft>
              <a:buClr>
                <a:prstClr val="white">
                  <a:lumMod val="85000"/>
                </a:prstClr>
              </a:buClr>
              <a:buSzPct val="90000"/>
              <a:buFont typeface="Wingdings" pitchFamily="2" charset="2"/>
              <a:buChar char="§"/>
              <a:defRPr/>
            </a:pPr>
            <a:r>
              <a:rPr lang="en-US" b="1" u="sng" dirty="0">
                <a:solidFill>
                  <a:schemeClr val="accent6">
                    <a:lumMod val="50000"/>
                  </a:schemeClr>
                </a:solidFill>
                <a:latin typeface="Calibri" panose="020F0502020204030204" pitchFamily="34" charset="0"/>
                <a:cs typeface="Calibri" panose="020F0502020204030204" pitchFamily="34" charset="0"/>
              </a:rPr>
              <a:t>Team 4</a:t>
            </a:r>
            <a:r>
              <a:rPr lang="en-US" dirty="0">
                <a:solidFill>
                  <a:schemeClr val="accent6">
                    <a:lumMod val="50000"/>
                  </a:schemeClr>
                </a:solidFill>
                <a:latin typeface="Calibri" panose="020F0502020204030204" pitchFamily="34" charset="0"/>
                <a:cs typeface="Calibri" panose="020F0502020204030204" pitchFamily="34" charset="0"/>
              </a:rPr>
              <a:t>: $30M privately owned (wife &amp; husband) WOSB that has organically grown over the last 15 years</a:t>
            </a:r>
          </a:p>
          <a:p>
            <a:pPr marL="231775" indent="-231775" defTabSz="457200">
              <a:spcBef>
                <a:spcPts val="0"/>
              </a:spcBef>
              <a:spcAft>
                <a:spcPts val="600"/>
              </a:spcAft>
              <a:buClr>
                <a:prstClr val="white">
                  <a:lumMod val="85000"/>
                </a:prstClr>
              </a:buClr>
              <a:buSzPct val="90000"/>
              <a:buFont typeface="Wingdings" pitchFamily="2" charset="2"/>
              <a:buChar char="§"/>
              <a:defRPr/>
            </a:pPr>
            <a:endParaRPr lang="en-US" dirty="0">
              <a:solidFill>
                <a:schemeClr val="accent6">
                  <a:lumMod val="50000"/>
                </a:schemeClr>
              </a:solidFill>
              <a:latin typeface="Calibri" panose="020F0502020204030204" pitchFamily="34" charset="0"/>
              <a:cs typeface="Calibri" panose="020F0502020204030204" pitchFamily="34" charset="0"/>
            </a:endParaRPr>
          </a:p>
          <a:p>
            <a:pPr marL="231775" indent="-231775" defTabSz="457200">
              <a:spcBef>
                <a:spcPts val="0"/>
              </a:spcBef>
              <a:spcAft>
                <a:spcPts val="600"/>
              </a:spcAft>
              <a:buClr>
                <a:prstClr val="white">
                  <a:lumMod val="85000"/>
                </a:prstClr>
              </a:buClr>
              <a:buSzPct val="90000"/>
              <a:buFont typeface="Wingdings" pitchFamily="2" charset="2"/>
              <a:buChar char="§"/>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rPr>
              <a:t>What would be the core components of your strategy?</a:t>
            </a:r>
          </a:p>
          <a:p>
            <a:pPr marL="231775" indent="-231775" defTabSz="457200">
              <a:spcBef>
                <a:spcPts val="0"/>
              </a:spcBef>
              <a:spcAft>
                <a:spcPts val="600"/>
              </a:spcAft>
              <a:buClr>
                <a:prstClr val="white">
                  <a:lumMod val="85000"/>
                </a:prstClr>
              </a:buClr>
              <a:buSzPct val="90000"/>
              <a:buFont typeface="Wingdings" pitchFamily="2" charset="2"/>
              <a:buChar char="§"/>
              <a:defRPr/>
            </a:pPr>
            <a:r>
              <a:rPr lang="en-US" dirty="0">
                <a:solidFill>
                  <a:schemeClr val="accent6">
                    <a:lumMod val="50000"/>
                  </a:schemeClr>
                </a:solidFill>
                <a:latin typeface="Calibri" panose="020F0502020204030204" pitchFamily="34" charset="0"/>
                <a:cs typeface="Calibri" panose="020F0502020204030204" pitchFamily="34" charset="0"/>
              </a:rPr>
              <a:t>Who would lead the strategy planning?</a:t>
            </a:r>
          </a:p>
          <a:p>
            <a:pPr marL="231775" indent="-231775" defTabSz="457200">
              <a:spcBef>
                <a:spcPts val="0"/>
              </a:spcBef>
              <a:spcAft>
                <a:spcPts val="600"/>
              </a:spcAft>
              <a:buClr>
                <a:prstClr val="white">
                  <a:lumMod val="85000"/>
                </a:prstClr>
              </a:buClr>
              <a:buSzPct val="90000"/>
              <a:buFont typeface="Wingdings" pitchFamily="2" charset="2"/>
              <a:buChar char="§"/>
              <a:defRPr/>
            </a:pPr>
            <a:r>
              <a:rPr lang="en-US" dirty="0">
                <a:solidFill>
                  <a:schemeClr val="accent6">
                    <a:lumMod val="50000"/>
                  </a:schemeClr>
                </a:solidFill>
                <a:latin typeface="Calibri" panose="020F0502020204030204" pitchFamily="34" charset="0"/>
                <a:cs typeface="Calibri" panose="020F0502020204030204" pitchFamily="34" charset="0"/>
              </a:rPr>
              <a:t>How would you present your strategy document?</a:t>
            </a:r>
          </a:p>
          <a:p>
            <a:pPr marL="231775" indent="-231775" defTabSz="457200">
              <a:spcBef>
                <a:spcPts val="0"/>
              </a:spcBef>
              <a:spcAft>
                <a:spcPts val="600"/>
              </a:spcAft>
              <a:buClr>
                <a:prstClr val="white">
                  <a:lumMod val="85000"/>
                </a:prstClr>
              </a:buClr>
              <a:buSzPct val="90000"/>
              <a:buFont typeface="Wingdings" pitchFamily="2" charset="2"/>
              <a:buChar char="§"/>
              <a:defRPr/>
            </a:pPr>
            <a:r>
              <a:rPr lang="en-US" dirty="0">
                <a:solidFill>
                  <a:schemeClr val="accent6">
                    <a:lumMod val="50000"/>
                  </a:schemeClr>
                </a:solidFill>
                <a:latin typeface="Calibri" panose="020F0502020204030204" pitchFamily="34" charset="0"/>
                <a:ea typeface="+mn-ea"/>
                <a:cs typeface="Calibri" panose="020F0502020204030204" pitchFamily="34" charset="0"/>
              </a:rPr>
              <a:t>What time of year would you start your strategy development and when would you finish?</a:t>
            </a:r>
          </a:p>
          <a:p>
            <a:pPr marL="231775" indent="-231775" defTabSz="457200">
              <a:spcBef>
                <a:spcPts val="0"/>
              </a:spcBef>
              <a:spcAft>
                <a:spcPts val="600"/>
              </a:spcAft>
              <a:buClr>
                <a:prstClr val="white">
                  <a:lumMod val="85000"/>
                </a:prstClr>
              </a:buClr>
              <a:buSzPct val="90000"/>
              <a:buFont typeface="Wingdings" pitchFamily="2" charset="2"/>
              <a:buChar char="§"/>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rPr>
              <a:t>How would you implement your strategy across the organization?</a:t>
            </a:r>
          </a:p>
          <a:p>
            <a:pPr marL="231775" marR="0" lvl="0" indent="-231775" algn="l" defTabSz="457200" rtl="0" eaLnBrk="1" fontAlgn="auto" latinLnBrk="0" hangingPunct="1">
              <a:spcBef>
                <a:spcPts val="0"/>
              </a:spcBef>
              <a:spcAft>
                <a:spcPts val="600"/>
              </a:spcAft>
              <a:buClr>
                <a:prstClr val="white">
                  <a:lumMod val="85000"/>
                </a:prstClr>
              </a:buClr>
              <a:buSzPct val="90000"/>
              <a:buFont typeface="Wingdings" pitchFamily="2" charset="2"/>
              <a:buChar char="§"/>
              <a:tabLst/>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rPr>
              <a:t>What role would the CFO/Finance leader play in the strategy planning?</a:t>
            </a:r>
          </a:p>
        </p:txBody>
      </p:sp>
      <p:sp>
        <p:nvSpPr>
          <p:cNvPr id="4" name="Slide Number Placeholder 3">
            <a:extLst>
              <a:ext uri="{FF2B5EF4-FFF2-40B4-BE49-F238E27FC236}">
                <a16:creationId xmlns:a16="http://schemas.microsoft.com/office/drawing/2014/main" id="{F10B6264-7C89-4E74-AEAD-B1939382C7E7}"/>
              </a:ext>
            </a:extLst>
          </p:cNvPr>
          <p:cNvSpPr>
            <a:spLocks noGrp="1"/>
          </p:cNvSpPr>
          <p:nvPr>
            <p:ph type="sldNum" sz="quarter" idx="12"/>
          </p:nvPr>
        </p:nvSpPr>
        <p:spPr/>
        <p:txBody>
          <a:bodyPr/>
          <a:lstStyle/>
          <a:p>
            <a:fld id="{B66A45A0-4AD1-4694-A07F-B3BA13B983E2}" type="slidenum">
              <a:rPr lang="en-US" smtClean="0"/>
              <a:pPr/>
              <a:t>18</a:t>
            </a:fld>
            <a:endParaRPr lang="en-US" sz="1100" dirty="0"/>
          </a:p>
        </p:txBody>
      </p:sp>
      <p:sp>
        <p:nvSpPr>
          <p:cNvPr id="7" name="Google Shape;83;p10">
            <a:extLst>
              <a:ext uri="{FF2B5EF4-FFF2-40B4-BE49-F238E27FC236}">
                <a16:creationId xmlns:a16="http://schemas.microsoft.com/office/drawing/2014/main" id="{6E9966B2-EB89-264D-86A9-BB17C13FC148}"/>
              </a:ext>
            </a:extLst>
          </p:cNvPr>
          <p:cNvSpPr txBox="1"/>
          <p:nvPr/>
        </p:nvSpPr>
        <p:spPr>
          <a:xfrm>
            <a:off x="8661115" y="1602769"/>
            <a:ext cx="3500063" cy="4467752"/>
          </a:xfrm>
          <a:prstGeom prst="rect">
            <a:avLst/>
          </a:prstGeom>
          <a:noFill/>
          <a:ln>
            <a:noFill/>
          </a:ln>
        </p:spPr>
        <p:txBody>
          <a:bodyPr spcFirstLastPara="1" wrap="square" lIns="91425" tIns="45700" rIns="91425" bIns="45700" anchor="t" anchorCtr="0">
            <a:noAutofit/>
          </a:bodyPr>
          <a:lstStyle/>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4 Teams</a:t>
            </a:r>
          </a:p>
          <a:p>
            <a:pPr marL="342900" indent="-203200" fontAlgn="base">
              <a:spcBef>
                <a:spcPts val="200"/>
              </a:spcBef>
              <a:spcAft>
                <a:spcPts val="200"/>
              </a:spcAft>
              <a:buClr>
                <a:schemeClr val="dk1"/>
              </a:buClr>
              <a:buSzPts val="1400"/>
              <a:buFont typeface="Helvetica Neue"/>
              <a:buChar char="•"/>
              <a:defRPr/>
            </a:pPr>
            <a:endParaRPr lang="en-US" sz="105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20 minutes</a:t>
            </a:r>
          </a:p>
          <a:p>
            <a:pPr marL="342900" indent="-203200" fontAlgn="base">
              <a:spcBef>
                <a:spcPts val="200"/>
              </a:spcBef>
              <a:spcAft>
                <a:spcPts val="200"/>
              </a:spcAft>
              <a:buClr>
                <a:schemeClr val="dk1"/>
              </a:buClr>
              <a:buSzPts val="1400"/>
              <a:buFont typeface="Helvetica Neue"/>
              <a:buChar char="•"/>
              <a:defRPr/>
            </a:pPr>
            <a:endParaRPr lang="en-US" sz="105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Answer the questions below</a:t>
            </a:r>
          </a:p>
          <a:p>
            <a:pPr marL="342900" indent="-203200" fontAlgn="base">
              <a:spcBef>
                <a:spcPts val="200"/>
              </a:spcBef>
              <a:spcAft>
                <a:spcPts val="200"/>
              </a:spcAft>
              <a:buClr>
                <a:schemeClr val="dk1"/>
              </a:buClr>
              <a:buSzPts val="1400"/>
              <a:buFont typeface="Helvetica Neue"/>
              <a:buChar char="•"/>
              <a:defRPr/>
            </a:pPr>
            <a:endParaRPr lang="en-US" sz="105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dirty="0">
                <a:solidFill>
                  <a:schemeClr val="dk1"/>
                </a:solidFill>
                <a:latin typeface="Calibri" panose="020F0502020204030204" pitchFamily="34" charset="0"/>
                <a:ea typeface="Calibri"/>
                <a:cs typeface="Calibri" panose="020F0502020204030204" pitchFamily="34" charset="0"/>
              </a:rPr>
              <a:t>Choose a speaker or present as a group</a:t>
            </a:r>
          </a:p>
          <a:p>
            <a:pPr marL="342900" indent="-203200" fontAlgn="base">
              <a:spcBef>
                <a:spcPts val="200"/>
              </a:spcBef>
              <a:spcAft>
                <a:spcPts val="200"/>
              </a:spcAft>
              <a:buClr>
                <a:schemeClr val="dk1"/>
              </a:buClr>
              <a:buSzPts val="1400"/>
              <a:buFont typeface="Helvetica Neue"/>
              <a:buChar char="•"/>
              <a:defRPr/>
            </a:pPr>
            <a:endParaRPr lang="en-US" sz="1050" dirty="0">
              <a:solidFill>
                <a:schemeClr val="dk1"/>
              </a:solidFill>
              <a:latin typeface="Calibri" panose="020F0502020204030204" pitchFamily="34" charset="0"/>
              <a:ea typeface="Calibri"/>
              <a:cs typeface="Calibri" panose="020F0502020204030204" pitchFamily="34" charset="0"/>
            </a:endParaRPr>
          </a:p>
        </p:txBody>
      </p:sp>
      <p:sp>
        <p:nvSpPr>
          <p:cNvPr id="8" name="TextBox 7">
            <a:extLst>
              <a:ext uri="{FF2B5EF4-FFF2-40B4-BE49-F238E27FC236}">
                <a16:creationId xmlns:a16="http://schemas.microsoft.com/office/drawing/2014/main" id="{A9067F47-F07D-0446-8A1E-BC997960FF2D}"/>
              </a:ext>
            </a:extLst>
          </p:cNvPr>
          <p:cNvSpPr txBox="1"/>
          <p:nvPr/>
        </p:nvSpPr>
        <p:spPr>
          <a:xfrm>
            <a:off x="649329" y="1182243"/>
            <a:ext cx="7769703" cy="400110"/>
          </a:xfrm>
          <a:prstGeom prst="rect">
            <a:avLst/>
          </a:prstGeom>
          <a:solidFill>
            <a:schemeClr val="bg1">
              <a:lumMod val="95000"/>
            </a:schemeClr>
          </a:solidFill>
        </p:spPr>
        <p:txBody>
          <a:bodyPr wrap="square" rtlCol="0">
            <a:spAutoFit/>
          </a:bodyPr>
          <a:lstStyle/>
          <a:p>
            <a:r>
              <a:rPr lang="en-US" sz="2000" b="1" dirty="0">
                <a:solidFill>
                  <a:schemeClr val="accent6">
                    <a:lumMod val="75000"/>
                  </a:schemeClr>
                </a:solidFill>
              </a:rPr>
              <a:t>4 Teams – Answer the following questions based on the below criteria</a:t>
            </a:r>
          </a:p>
        </p:txBody>
      </p:sp>
      <p:sp>
        <p:nvSpPr>
          <p:cNvPr id="9" name="TextBox 8">
            <a:extLst>
              <a:ext uri="{FF2B5EF4-FFF2-40B4-BE49-F238E27FC236}">
                <a16:creationId xmlns:a16="http://schemas.microsoft.com/office/drawing/2014/main" id="{E10BD99B-6195-3C4A-A74A-211148442771}"/>
              </a:ext>
            </a:extLst>
          </p:cNvPr>
          <p:cNvSpPr txBox="1"/>
          <p:nvPr/>
        </p:nvSpPr>
        <p:spPr>
          <a:xfrm>
            <a:off x="8667329" y="1182243"/>
            <a:ext cx="3500063" cy="400110"/>
          </a:xfrm>
          <a:prstGeom prst="rect">
            <a:avLst/>
          </a:prstGeom>
          <a:solidFill>
            <a:schemeClr val="bg1">
              <a:lumMod val="95000"/>
            </a:schemeClr>
          </a:solidFill>
        </p:spPr>
        <p:txBody>
          <a:bodyPr wrap="square" rtlCol="0">
            <a:spAutoFit/>
          </a:bodyPr>
          <a:lstStyle/>
          <a:p>
            <a:r>
              <a:rPr lang="en-US" sz="2000" b="1" dirty="0">
                <a:solidFill>
                  <a:schemeClr val="accent6">
                    <a:lumMod val="75000"/>
                  </a:schemeClr>
                </a:solidFill>
              </a:rPr>
              <a:t>Let’s discuss….</a:t>
            </a:r>
          </a:p>
        </p:txBody>
      </p:sp>
    </p:spTree>
    <p:extLst>
      <p:ext uri="{BB962C8B-B14F-4D97-AF65-F5344CB8AC3E}">
        <p14:creationId xmlns:p14="http://schemas.microsoft.com/office/powerpoint/2010/main" val="999232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615853" y="304236"/>
            <a:ext cx="10728958" cy="828418"/>
          </a:xfrm>
        </p:spPr>
        <p:txBody>
          <a:bodyPr anchor="ctr">
            <a:normAutofit/>
          </a:bodyPr>
          <a:lstStyle/>
          <a:p>
            <a:r>
              <a:rPr lang="en-US" sz="3600" dirty="0">
                <a:latin typeface="Calibri" panose="020F0502020204030204" pitchFamily="34" charset="0"/>
                <a:cs typeface="Calibri" panose="020F0502020204030204" pitchFamily="34" charset="0"/>
              </a:rPr>
              <a:t>Strategic Thinking vs. Strategic Planning</a:t>
            </a:r>
            <a:endParaRPr lang="en-US" sz="360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19</a:t>
            </a:fld>
            <a:endParaRPr lang="en-US" sz="1100" dirty="0"/>
          </a:p>
        </p:txBody>
      </p:sp>
      <p:sp>
        <p:nvSpPr>
          <p:cNvPr id="7" name="Google Shape;83;p10">
            <a:extLst>
              <a:ext uri="{FF2B5EF4-FFF2-40B4-BE49-F238E27FC236}">
                <a16:creationId xmlns:a16="http://schemas.microsoft.com/office/drawing/2014/main" id="{0A433938-EC44-2A48-8F5A-DEBB4F63A8F9}"/>
              </a:ext>
            </a:extLst>
          </p:cNvPr>
          <p:cNvSpPr txBox="1"/>
          <p:nvPr/>
        </p:nvSpPr>
        <p:spPr>
          <a:xfrm>
            <a:off x="264956" y="988266"/>
            <a:ext cx="11192215" cy="5346710"/>
          </a:xfrm>
          <a:prstGeom prst="rect">
            <a:avLst/>
          </a:prstGeom>
          <a:noFill/>
          <a:ln>
            <a:noFill/>
          </a:ln>
        </p:spPr>
        <p:txBody>
          <a:bodyPr spcFirstLastPara="1" wrap="square" lIns="91425" tIns="45700" rIns="91425" bIns="45700" anchor="t" anchorCtr="0">
            <a:noAutofit/>
          </a:bodyPr>
          <a:lstStyle/>
          <a:p>
            <a:pPr marL="285750" indent="-285750" fontAlgn="base">
              <a:buFont typeface="Arial" panose="020B0604020202020204" pitchFamily="34" charset="0"/>
              <a:buChar char="•"/>
            </a:pPr>
            <a:r>
              <a:rPr lang="en-US" sz="2400" dirty="0"/>
              <a:t>There are many schools of thought around strategic planning, insofar as organizations developing strategic planning cycles that effectively suppress the “strategic thinking” aspect that is vital to strategy formulation. Several authors put it best….</a:t>
            </a:r>
          </a:p>
          <a:p>
            <a:pPr marL="742950" lvl="1" indent="-285750" fontAlgn="base">
              <a:lnSpc>
                <a:spcPct val="150000"/>
              </a:lnSpc>
              <a:buFont typeface="Arial" panose="020B0604020202020204" pitchFamily="34" charset="0"/>
              <a:buChar char="•"/>
            </a:pPr>
            <a:r>
              <a:rPr lang="en-US" sz="2400" dirty="0">
                <a:solidFill>
                  <a:schemeClr val="tx2"/>
                </a:solidFill>
              </a:rPr>
              <a:t>“</a:t>
            </a:r>
            <a:r>
              <a:rPr lang="en-US" sz="2000" dirty="0"/>
              <a:t>Strategic planning isn’t strategic thinking. One is analysis, and the other is synthesis” Henry </a:t>
            </a:r>
            <a:r>
              <a:rPr lang="en-US" sz="2000" dirty="0" err="1"/>
              <a:t>Mitzberg</a:t>
            </a:r>
            <a:r>
              <a:rPr lang="en-US" sz="2000" dirty="0"/>
              <a:t>, The Rise and Fall of Strategic Planning</a:t>
            </a:r>
          </a:p>
          <a:p>
            <a:pPr marL="742950" lvl="1" indent="-285750" fontAlgn="base">
              <a:lnSpc>
                <a:spcPct val="150000"/>
              </a:lnSpc>
              <a:buFont typeface="Arial" panose="020B0604020202020204" pitchFamily="34" charset="0"/>
              <a:buChar char="•"/>
            </a:pPr>
            <a:r>
              <a:rPr lang="en-US" sz="2400" b="1" dirty="0">
                <a:solidFill>
                  <a:schemeClr val="tx2"/>
                </a:solidFill>
              </a:rPr>
              <a:t>“</a:t>
            </a:r>
            <a:r>
              <a:rPr lang="en-US" sz="2000" dirty="0"/>
              <a:t>As we’ve mentioned several times, the strategic planning process comprises two distinct activities: strategic thinking and execution planning. Strategic thinking is coming up with a few big-picture ideas. Execution planning is figuring out how to make them happen” Verne Harnish, Scaling Up</a:t>
            </a:r>
            <a:endParaRPr lang="en-US" sz="2400" dirty="0">
              <a:solidFill>
                <a:schemeClr val="tx2"/>
              </a:solidFill>
            </a:endParaRPr>
          </a:p>
          <a:p>
            <a:pPr marL="285750" indent="-285750" fontAlgn="base">
              <a:lnSpc>
                <a:spcPct val="150000"/>
              </a:lnSpc>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76B883D3-0884-0940-968F-B01909F65876}"/>
              </a:ext>
            </a:extLst>
          </p:cNvPr>
          <p:cNvSpPr/>
          <p:nvPr/>
        </p:nvSpPr>
        <p:spPr>
          <a:xfrm>
            <a:off x="154427" y="5071527"/>
            <a:ext cx="10191011" cy="1200329"/>
          </a:xfrm>
          <a:prstGeom prst="rect">
            <a:avLst/>
          </a:prstGeom>
        </p:spPr>
        <p:txBody>
          <a:bodyPr wrap="square">
            <a:spAutoFit/>
          </a:bodyPr>
          <a:lstStyle/>
          <a:p>
            <a:pPr>
              <a:spcAft>
                <a:spcPts val="800"/>
              </a:spcAft>
            </a:pPr>
            <a:r>
              <a:rPr lang="en-US" sz="2400" b="1" dirty="0">
                <a:latin typeface="Calibri" panose="020F0502020204030204" pitchFamily="34" charset="0"/>
                <a:cs typeface="Calibri" panose="020F0502020204030204" pitchFamily="34" charset="0"/>
              </a:rPr>
              <a:t>Group question: Share an experience with Strategic Planning – was the process more planning &amp; analysis? Or “out of the box thinking”? Dynamic or Static? Where was finance’s role in the process? Beginning, end or throughout?</a:t>
            </a:r>
          </a:p>
        </p:txBody>
      </p:sp>
      <p:pic>
        <p:nvPicPr>
          <p:cNvPr id="11" name="Picture 10" descr="Close-up of raised hands at office training with speaker out of focus in background">
            <a:extLst>
              <a:ext uri="{FF2B5EF4-FFF2-40B4-BE49-F238E27FC236}">
                <a16:creationId xmlns:a16="http://schemas.microsoft.com/office/drawing/2014/main" id="{133060CD-5A90-CA48-879D-611ADAD37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909" y="5077561"/>
            <a:ext cx="1692135" cy="1128090"/>
          </a:xfrm>
          <a:prstGeom prst="rect">
            <a:avLst/>
          </a:prstGeom>
        </p:spPr>
      </p:pic>
    </p:spTree>
    <p:extLst>
      <p:ext uri="{BB962C8B-B14F-4D97-AF65-F5344CB8AC3E}">
        <p14:creationId xmlns:p14="http://schemas.microsoft.com/office/powerpoint/2010/main" val="1227384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Back!</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2</a:t>
            </a:fld>
            <a:endParaRPr lang="en-US" dirty="0"/>
          </a:p>
        </p:txBody>
      </p:sp>
      <p:sp>
        <p:nvSpPr>
          <p:cNvPr id="11" name="Content Placeholder 10">
            <a:extLst>
              <a:ext uri="{FF2B5EF4-FFF2-40B4-BE49-F238E27FC236}">
                <a16:creationId xmlns:a16="http://schemas.microsoft.com/office/drawing/2014/main" id="{EB88CE1A-C0E7-EA47-8286-B02470D4DE4B}"/>
              </a:ext>
            </a:extLst>
          </p:cNvPr>
          <p:cNvSpPr>
            <a:spLocks noGrp="1"/>
          </p:cNvSpPr>
          <p:nvPr>
            <p:ph idx="1"/>
          </p:nvPr>
        </p:nvSpPr>
        <p:spPr>
          <a:xfrm>
            <a:off x="731520" y="1670445"/>
            <a:ext cx="11209468" cy="4071449"/>
          </a:xfrm>
        </p:spPr>
        <p:txBody>
          <a:bodyPr numCol="2">
            <a:noAutofit/>
          </a:bodyPr>
          <a:lstStyle/>
          <a:p>
            <a:pPr>
              <a:spcBef>
                <a:spcPts val="0"/>
              </a:spcBef>
              <a:spcAft>
                <a:spcPts val="0"/>
              </a:spcAft>
            </a:pPr>
            <a:r>
              <a:rPr lang="en-US" sz="1400" b="1" dirty="0">
                <a:solidFill>
                  <a:srgbClr val="F7931D"/>
                </a:solidFill>
                <a:latin typeface="Antonio" panose="02000503000000000000" pitchFamily="2" charset="77"/>
              </a:rPr>
              <a:t>SESSION 1</a:t>
            </a:r>
          </a:p>
          <a:p>
            <a:pPr>
              <a:spcBef>
                <a:spcPts val="0"/>
              </a:spcBef>
              <a:spcAft>
                <a:spcPts val="1200"/>
              </a:spcAft>
            </a:pPr>
            <a:r>
              <a:rPr lang="en-US" sz="2000" b="1" dirty="0">
                <a:solidFill>
                  <a:srgbClr val="002060"/>
                </a:solidFill>
              </a:rPr>
              <a:t>Program Introduction</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2</a:t>
            </a:r>
          </a:p>
          <a:p>
            <a:pPr>
              <a:spcBef>
                <a:spcPts val="0"/>
              </a:spcBef>
              <a:spcAft>
                <a:spcPts val="1200"/>
              </a:spcAft>
            </a:pPr>
            <a:r>
              <a:rPr lang="en-US" sz="2000" b="1" spc="-40" dirty="0">
                <a:solidFill>
                  <a:srgbClr val="002060"/>
                </a:solidFill>
              </a:rPr>
              <a:t>Budgeting, Forecasting &amp; </a:t>
            </a:r>
            <a:r>
              <a:rPr lang="en-US" sz="2000" b="1" spc="-40" dirty="0">
                <a:solidFill>
                  <a:srgbClr val="000066"/>
                </a:solidFill>
              </a:rPr>
              <a:t>Financial</a:t>
            </a:r>
            <a:r>
              <a:rPr lang="en-US" sz="2000" b="1" spc="-40" dirty="0">
                <a:solidFill>
                  <a:srgbClr val="002060"/>
                </a:solidFill>
              </a:rPr>
              <a:t> Reporting</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3</a:t>
            </a:r>
          </a:p>
          <a:p>
            <a:pPr>
              <a:spcBef>
                <a:spcPts val="0"/>
              </a:spcBef>
              <a:spcAft>
                <a:spcPts val="1200"/>
              </a:spcAft>
            </a:pPr>
            <a:r>
              <a:rPr lang="en-US" sz="2000" b="1" dirty="0">
                <a:solidFill>
                  <a:srgbClr val="002060"/>
                </a:solidFill>
              </a:rPr>
              <a:t>What do we want from a CFO?</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4</a:t>
            </a:r>
          </a:p>
          <a:p>
            <a:pPr>
              <a:spcBef>
                <a:spcPts val="0"/>
              </a:spcBef>
              <a:spcAft>
                <a:spcPts val="1200"/>
              </a:spcAft>
            </a:pPr>
            <a:r>
              <a:rPr lang="en-US" sz="2000" b="1" dirty="0">
                <a:solidFill>
                  <a:srgbClr val="002060"/>
                </a:solidFill>
              </a:rPr>
              <a:t>Capital Sources, Debt &amp; Equity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5</a:t>
            </a:r>
          </a:p>
          <a:p>
            <a:pPr>
              <a:spcBef>
                <a:spcPts val="0"/>
              </a:spcBef>
              <a:spcAft>
                <a:spcPts val="1200"/>
              </a:spcAft>
            </a:pPr>
            <a:r>
              <a:rPr lang="en-US" sz="2000" b="1" dirty="0">
                <a:solidFill>
                  <a:srgbClr val="002060"/>
                </a:solidFill>
              </a:rPr>
              <a:t>Audit &amp; Tax</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6</a:t>
            </a:r>
          </a:p>
          <a:p>
            <a:pPr>
              <a:spcBef>
                <a:spcPts val="0"/>
              </a:spcBef>
              <a:spcAft>
                <a:spcPts val="1200"/>
              </a:spcAft>
            </a:pPr>
            <a:r>
              <a:rPr lang="en-US" sz="2000" b="1" dirty="0">
                <a:solidFill>
                  <a:srgbClr val="002060"/>
                </a:solidFill>
              </a:rPr>
              <a:t>Executive Leadership</a:t>
            </a:r>
            <a:endParaRPr lang="en-US" sz="1400" b="1" dirty="0">
              <a:solidFill>
                <a:srgbClr val="002060"/>
              </a:solidFill>
              <a:latin typeface="Antonio" panose="02000503000000000000" pitchFamily="2" charset="77"/>
            </a:endParaRPr>
          </a:p>
          <a:p>
            <a:pPr lvl="0">
              <a:spcBef>
                <a:spcPts val="0"/>
              </a:spcBef>
              <a:spcAft>
                <a:spcPts val="0"/>
              </a:spcAft>
              <a:buClr>
                <a:srgbClr val="EB8A2F"/>
              </a:buClr>
            </a:pPr>
            <a:endParaRPr lang="en-US" sz="1400" b="1" dirty="0">
              <a:solidFill>
                <a:srgbClr val="F7931D"/>
              </a:solidFill>
              <a:latin typeface="Antonio" panose="02000503000000000000" pitchFamily="2" charset="77"/>
            </a:endParaRPr>
          </a:p>
          <a:p>
            <a:pPr marL="0" lvl="0" indent="0">
              <a:spcBef>
                <a:spcPts val="0"/>
              </a:spcBef>
              <a:spcAft>
                <a:spcPts val="0"/>
              </a:spcAft>
              <a:buClr>
                <a:srgbClr val="EB8A2F"/>
              </a:buClr>
              <a:buNone/>
            </a:pPr>
            <a:endParaRPr lang="en-US" sz="1400" b="1" dirty="0">
              <a:solidFill>
                <a:srgbClr val="F7931D"/>
              </a:solidFill>
              <a:latin typeface="Antonio" panose="02000503000000000000" pitchFamily="2" charset="77"/>
            </a:endParaRPr>
          </a:p>
          <a:p>
            <a:pPr marL="0" lvl="0" indent="0">
              <a:spcBef>
                <a:spcPts val="0"/>
              </a:spcBef>
              <a:spcAft>
                <a:spcPts val="0"/>
              </a:spcAft>
              <a:buClr>
                <a:srgbClr val="EB8A2F"/>
              </a:buClr>
              <a:buNone/>
            </a:pPr>
            <a:endParaRPr lang="en-US" sz="1400" b="1" dirty="0">
              <a:solidFill>
                <a:srgbClr val="F7931D"/>
              </a:solidFill>
              <a:latin typeface="Antonio" panose="02000503000000000000" pitchFamily="2" charset="77"/>
            </a:endParaRPr>
          </a:p>
          <a:p>
            <a:pPr lvl="0" indent="0">
              <a:spcBef>
                <a:spcPts val="0"/>
              </a:spcBef>
              <a:spcAft>
                <a:spcPts val="0"/>
              </a:spcAft>
              <a:buClr>
                <a:srgbClr val="EB8A2F"/>
              </a:buClr>
              <a:buNone/>
            </a:pPr>
            <a:r>
              <a:rPr lang="en-US" sz="1400" b="1" dirty="0">
                <a:solidFill>
                  <a:srgbClr val="F7931D"/>
                </a:solidFill>
                <a:latin typeface="Antonio" panose="02000503000000000000" pitchFamily="2" charset="77"/>
              </a:rPr>
              <a:t>SESSION 7</a:t>
            </a:r>
          </a:p>
          <a:p>
            <a:pPr>
              <a:spcBef>
                <a:spcPts val="0"/>
              </a:spcBef>
              <a:spcAft>
                <a:spcPts val="1200"/>
              </a:spcAft>
            </a:pPr>
            <a:r>
              <a:rPr lang="en-US" sz="2000" b="1" dirty="0">
                <a:solidFill>
                  <a:srgbClr val="002060"/>
                </a:solidFill>
              </a:rPr>
              <a:t>Indirect Rates &amp; Pricing Strategy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8</a:t>
            </a:r>
          </a:p>
          <a:p>
            <a:pPr>
              <a:spcBef>
                <a:spcPts val="0"/>
              </a:spcBef>
              <a:spcAft>
                <a:spcPts val="1200"/>
              </a:spcAft>
            </a:pPr>
            <a:r>
              <a:rPr lang="en-US" sz="2000" b="1" dirty="0">
                <a:solidFill>
                  <a:srgbClr val="002060"/>
                </a:solidFill>
              </a:rPr>
              <a:t>Buy &amp; Sell Side M&amp;A</a:t>
            </a:r>
            <a:endParaRPr lang="en-US" sz="1400" b="1" dirty="0">
              <a:solidFill>
                <a:srgbClr val="002060"/>
              </a:solidFill>
              <a:latin typeface="Antonio" panose="02000503000000000000" pitchFamily="2" charset="77"/>
            </a:endParaRPr>
          </a:p>
          <a:p>
            <a:pPr lvl="0">
              <a:spcBef>
                <a:spcPts val="0"/>
              </a:spcBef>
              <a:spcAft>
                <a:spcPts val="0"/>
              </a:spcAft>
              <a:buClr>
                <a:srgbClr val="EB8A2F"/>
              </a:buClr>
            </a:pPr>
            <a:r>
              <a:rPr lang="en-US" sz="1400" b="1" dirty="0">
                <a:solidFill>
                  <a:srgbClr val="F7931D"/>
                </a:solidFill>
                <a:latin typeface="Antonio" panose="02000503000000000000" pitchFamily="2" charset="77"/>
              </a:rPr>
              <a:t>SESSION 9</a:t>
            </a:r>
          </a:p>
          <a:p>
            <a:pPr>
              <a:spcBef>
                <a:spcPts val="0"/>
              </a:spcBef>
              <a:spcAft>
                <a:spcPts val="1200"/>
              </a:spcAft>
            </a:pPr>
            <a:r>
              <a:rPr lang="en-US" sz="2000" b="1" spc="-40" dirty="0">
                <a:solidFill>
                  <a:srgbClr val="002060"/>
                </a:solidFill>
              </a:rPr>
              <a:t>Communication, Team Building &amp; Accountability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10</a:t>
            </a:r>
          </a:p>
          <a:p>
            <a:pPr>
              <a:spcBef>
                <a:spcPts val="0"/>
              </a:spcBef>
              <a:spcAft>
                <a:spcPts val="1200"/>
              </a:spcAft>
            </a:pPr>
            <a:r>
              <a:rPr lang="en-US" sz="2000" b="1" dirty="0">
                <a:solidFill>
                  <a:srgbClr val="002060"/>
                </a:solidFill>
              </a:rPr>
              <a:t>CFO Oversight Areas &amp; Continuing Education</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11</a:t>
            </a:r>
          </a:p>
          <a:p>
            <a:pPr>
              <a:spcBef>
                <a:spcPts val="0"/>
              </a:spcBef>
              <a:spcAft>
                <a:spcPts val="1200"/>
              </a:spcAft>
            </a:pPr>
            <a:r>
              <a:rPr lang="en-US" sz="2000" b="1" dirty="0">
                <a:solidFill>
                  <a:srgbClr val="002060"/>
                </a:solidFill>
              </a:rPr>
              <a:t>Strategy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12</a:t>
            </a:r>
          </a:p>
          <a:p>
            <a:pPr>
              <a:spcBef>
                <a:spcPts val="0"/>
              </a:spcBef>
              <a:spcAft>
                <a:spcPts val="1200"/>
              </a:spcAft>
            </a:pPr>
            <a:r>
              <a:rPr lang="en-US" sz="2000" b="1" dirty="0">
                <a:solidFill>
                  <a:srgbClr val="002060"/>
                </a:solidFill>
              </a:rPr>
              <a:t>Program Recap-Capstone</a:t>
            </a:r>
          </a:p>
          <a:p>
            <a:endParaRPr lang="en-US" dirty="0"/>
          </a:p>
        </p:txBody>
      </p:sp>
      <p:sp>
        <p:nvSpPr>
          <p:cNvPr id="4" name="Rectangle 3">
            <a:extLst>
              <a:ext uri="{FF2B5EF4-FFF2-40B4-BE49-F238E27FC236}">
                <a16:creationId xmlns:a16="http://schemas.microsoft.com/office/drawing/2014/main" id="{97BF7CB3-1214-F141-9B4A-8F4BD1515AEB}"/>
              </a:ext>
            </a:extLst>
          </p:cNvPr>
          <p:cNvSpPr/>
          <p:nvPr/>
        </p:nvSpPr>
        <p:spPr>
          <a:xfrm>
            <a:off x="6124388" y="4338585"/>
            <a:ext cx="5816600" cy="668866"/>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82879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615853" y="304236"/>
            <a:ext cx="10728958" cy="828418"/>
          </a:xfrm>
        </p:spPr>
        <p:txBody>
          <a:bodyPr anchor="ctr">
            <a:normAutofit/>
          </a:bodyPr>
          <a:lstStyle/>
          <a:p>
            <a:r>
              <a:rPr lang="en-US" sz="3600" dirty="0">
                <a:latin typeface="Calibri" panose="020F0502020204030204" pitchFamily="34" charset="0"/>
                <a:cs typeface="Calibri" panose="020F0502020204030204" pitchFamily="34" charset="0"/>
              </a:rPr>
              <a:t>Are You a Tactical or Strategic CFO?</a:t>
            </a:r>
            <a:endParaRPr lang="en-US" sz="360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20</a:t>
            </a:fld>
            <a:endParaRPr lang="en-US" sz="1100" dirty="0"/>
          </a:p>
        </p:txBody>
      </p:sp>
      <p:sp>
        <p:nvSpPr>
          <p:cNvPr id="7" name="Google Shape;83;p10">
            <a:extLst>
              <a:ext uri="{FF2B5EF4-FFF2-40B4-BE49-F238E27FC236}">
                <a16:creationId xmlns:a16="http://schemas.microsoft.com/office/drawing/2014/main" id="{0A433938-EC44-2A48-8F5A-DEBB4F63A8F9}"/>
              </a:ext>
            </a:extLst>
          </p:cNvPr>
          <p:cNvSpPr txBox="1"/>
          <p:nvPr/>
        </p:nvSpPr>
        <p:spPr>
          <a:xfrm>
            <a:off x="384224" y="1067778"/>
            <a:ext cx="11192215" cy="5346710"/>
          </a:xfrm>
          <a:prstGeom prst="rect">
            <a:avLst/>
          </a:prstGeom>
          <a:noFill/>
          <a:ln>
            <a:noFill/>
          </a:ln>
        </p:spPr>
        <p:txBody>
          <a:bodyPr spcFirstLastPara="1" wrap="square" lIns="91425" tIns="45700" rIns="91425" bIns="45700" anchor="t" anchorCtr="0">
            <a:noAutofit/>
          </a:bodyPr>
          <a:lstStyle/>
          <a:p>
            <a:pPr marL="285750" indent="-285750" fontAlgn="base">
              <a:buFont typeface="Arial" panose="020B0604020202020204" pitchFamily="34" charset="0"/>
              <a:buChar char="•"/>
            </a:pPr>
            <a:r>
              <a:rPr lang="en-US" sz="2400" dirty="0"/>
              <a:t>As financial leaders, we have access to reams of data and information that underlies the performance of the business. During strategy formulation, we can be seen as “sounding boards” or “the realists in the room” or even, “the CF-NO”…several common hurdles on CFO’s path to become more strategic and transformational:</a:t>
            </a:r>
          </a:p>
          <a:p>
            <a:pPr marL="800100" lvl="1" indent="-342900" fontAlgn="base">
              <a:lnSpc>
                <a:spcPct val="150000"/>
              </a:lnSpc>
              <a:buFont typeface="+mj-lt"/>
              <a:buAutoNum type="arabicPeriod"/>
            </a:pPr>
            <a:r>
              <a:rPr lang="en-US" dirty="0"/>
              <a:t>Pushing yourself to think outside your comfort zone; ask questions as to how the strategy will serve the “jobs to be done” for the market, product and/or service. Overcome the tendency to be “the number cruncher”! </a:t>
            </a:r>
          </a:p>
          <a:p>
            <a:pPr marL="800100" lvl="1" indent="-342900" fontAlgn="base">
              <a:lnSpc>
                <a:spcPct val="150000"/>
              </a:lnSpc>
              <a:buFont typeface="+mj-lt"/>
              <a:buAutoNum type="arabicPeriod"/>
            </a:pPr>
            <a:r>
              <a:rPr lang="en-US" dirty="0"/>
              <a:t>Develop dynamic planning processes, which deliver data with connection to how it underpins the strategic vision for the company; actionable and relevant</a:t>
            </a:r>
          </a:p>
          <a:p>
            <a:pPr marL="800100" lvl="1" indent="-342900" fontAlgn="base">
              <a:lnSpc>
                <a:spcPct val="150000"/>
              </a:lnSpc>
              <a:buFont typeface="+mj-lt"/>
              <a:buAutoNum type="arabicPeriod"/>
            </a:pPr>
            <a:r>
              <a:rPr lang="en-US" dirty="0"/>
              <a:t>Abandon the mindset that the strategy must always “add up” to a number or target; separate “thinking” from “planning”. Focus on the strategy and tactics – both are necessary for the organization to achieve their goals</a:t>
            </a:r>
          </a:p>
        </p:txBody>
      </p:sp>
      <p:sp>
        <p:nvSpPr>
          <p:cNvPr id="8" name="Rectangle 7">
            <a:extLst>
              <a:ext uri="{FF2B5EF4-FFF2-40B4-BE49-F238E27FC236}">
                <a16:creationId xmlns:a16="http://schemas.microsoft.com/office/drawing/2014/main" id="{76B883D3-0884-0940-968F-B01909F65876}"/>
              </a:ext>
            </a:extLst>
          </p:cNvPr>
          <p:cNvSpPr/>
          <p:nvPr/>
        </p:nvSpPr>
        <p:spPr>
          <a:xfrm>
            <a:off x="152594" y="5722767"/>
            <a:ext cx="9939221" cy="830997"/>
          </a:xfrm>
          <a:prstGeom prst="rect">
            <a:avLst/>
          </a:prstGeom>
        </p:spPr>
        <p:txBody>
          <a:bodyPr wrap="square">
            <a:spAutoFit/>
          </a:bodyPr>
          <a:lstStyle/>
          <a:p>
            <a:pPr>
              <a:spcAft>
                <a:spcPts val="800"/>
              </a:spcAft>
            </a:pPr>
            <a:r>
              <a:rPr lang="en-US" sz="2400" b="1" dirty="0">
                <a:latin typeface="Calibri" panose="020F0502020204030204" pitchFamily="34" charset="0"/>
                <a:cs typeface="Calibri" panose="020F0502020204030204" pitchFamily="34" charset="0"/>
              </a:rPr>
              <a:t>“</a:t>
            </a:r>
            <a:r>
              <a:rPr lang="en-US" sz="2400" b="1" dirty="0"/>
              <a:t>All men can see the tactics whereby I conquer, but what none can see is the strategy out of which victory is evolved” Sun Tzu, The Art of War</a:t>
            </a:r>
            <a:endParaRPr lang="en-US" sz="2400" b="1" dirty="0">
              <a:latin typeface="Calibri" panose="020F0502020204030204" pitchFamily="34" charset="0"/>
              <a:cs typeface="Calibri" panose="020F0502020204030204" pitchFamily="34" charset="0"/>
            </a:endParaRPr>
          </a:p>
        </p:txBody>
      </p:sp>
      <p:pic>
        <p:nvPicPr>
          <p:cNvPr id="2050" name="Picture 2" descr="Use the Art of War to Grow Your Business">
            <a:extLst>
              <a:ext uri="{FF2B5EF4-FFF2-40B4-BE49-F238E27FC236}">
                <a16:creationId xmlns:a16="http://schemas.microsoft.com/office/drawing/2014/main" id="{FD5A455D-D25D-5B44-857E-9886BED29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8657" y="5137128"/>
            <a:ext cx="769576" cy="117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9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731521" y="314510"/>
            <a:ext cx="10728958" cy="828418"/>
          </a:xfrm>
        </p:spPr>
        <p:txBody>
          <a:bodyPr>
            <a:normAutofit/>
          </a:bodyPr>
          <a:lstStyle/>
          <a:p>
            <a:r>
              <a:rPr lang="en-US" sz="3600" dirty="0">
                <a:latin typeface="Calibri" panose="020F0502020204030204" pitchFamily="34" charset="0"/>
                <a:cs typeface="Calibri" panose="020F0502020204030204" pitchFamily="34" charset="0"/>
              </a:rPr>
              <a:t>Evaluating Strategy when you join the company</a:t>
            </a: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21</a:t>
            </a:fld>
            <a:endParaRPr lang="en-US" sz="1100" dirty="0"/>
          </a:p>
        </p:txBody>
      </p:sp>
      <p:sp>
        <p:nvSpPr>
          <p:cNvPr id="6" name="Google Shape;83;p10">
            <a:extLst>
              <a:ext uri="{FF2B5EF4-FFF2-40B4-BE49-F238E27FC236}">
                <a16:creationId xmlns:a16="http://schemas.microsoft.com/office/drawing/2014/main" id="{8D00D68F-D07D-4144-9E39-A3A231C9C849}"/>
              </a:ext>
            </a:extLst>
          </p:cNvPr>
          <p:cNvSpPr txBox="1"/>
          <p:nvPr/>
        </p:nvSpPr>
        <p:spPr>
          <a:xfrm>
            <a:off x="731520" y="1338826"/>
            <a:ext cx="8983980" cy="5149060"/>
          </a:xfrm>
          <a:prstGeom prst="rect">
            <a:avLst/>
          </a:prstGeom>
          <a:noFill/>
          <a:ln>
            <a:noFill/>
          </a:ln>
        </p:spPr>
        <p:txBody>
          <a:bodyPr spcFirstLastPara="1" wrap="square" lIns="91425" tIns="45700" rIns="91425" bIns="45700" anchor="t" anchorCtr="0">
            <a:noAutofit/>
          </a:bodyPr>
          <a:lstStyle/>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Who owns the strategy document (CEO, Strategy, BD, PE)</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What role do the owners play</a:t>
            </a:r>
          </a:p>
          <a:p>
            <a:pPr marL="800100" lvl="1"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If P/E is part of your strategy already defined?</a:t>
            </a:r>
          </a:p>
          <a:p>
            <a:pPr marL="800100" lvl="1"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How frequently is it updated – static or dynamic?</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Does it drive daily decision making (operationalize it)</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Does the infrastructure strategy support the business growth strategy? </a:t>
            </a: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Scaling for growth is a key driver to achieving the growth aspirations</a:t>
            </a:r>
          </a:p>
          <a:p>
            <a:pPr marL="800100" lvl="1"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Moving from $5M to $15M, $50M to $100M, or $500M to $1B</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222916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731521" y="314510"/>
            <a:ext cx="10728958" cy="828418"/>
          </a:xfrm>
        </p:spPr>
        <p:txBody>
          <a:bodyPr>
            <a:normAutofit/>
          </a:bodyPr>
          <a:lstStyle/>
          <a:p>
            <a:r>
              <a:rPr lang="en-US" sz="3600" dirty="0">
                <a:latin typeface="Calibri" panose="020F0502020204030204" pitchFamily="34" charset="0"/>
                <a:cs typeface="Calibri" panose="020F0502020204030204" pitchFamily="34" charset="0"/>
              </a:rPr>
              <a:t>Role of the CFO in Strategy</a:t>
            </a: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22</a:t>
            </a:fld>
            <a:endParaRPr lang="en-US" sz="1100" dirty="0"/>
          </a:p>
        </p:txBody>
      </p:sp>
      <p:sp>
        <p:nvSpPr>
          <p:cNvPr id="6" name="Google Shape;83;p10">
            <a:extLst>
              <a:ext uri="{FF2B5EF4-FFF2-40B4-BE49-F238E27FC236}">
                <a16:creationId xmlns:a16="http://schemas.microsoft.com/office/drawing/2014/main" id="{8D00D68F-D07D-4144-9E39-A3A231C9C849}"/>
              </a:ext>
            </a:extLst>
          </p:cNvPr>
          <p:cNvSpPr txBox="1"/>
          <p:nvPr/>
        </p:nvSpPr>
        <p:spPr>
          <a:xfrm>
            <a:off x="731521" y="1338826"/>
            <a:ext cx="7615310" cy="4841255"/>
          </a:xfrm>
          <a:prstGeom prst="rect">
            <a:avLst/>
          </a:prstGeom>
          <a:noFill/>
          <a:ln>
            <a:noFill/>
          </a:ln>
        </p:spPr>
        <p:txBody>
          <a:bodyPr spcFirstLastPara="1" wrap="square" lIns="91425" tIns="45700" rIns="91425" bIns="45700" anchor="t" anchorCtr="0">
            <a:noAutofit/>
          </a:bodyPr>
          <a:lstStyle/>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Long range budget planning </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Financial SWOT </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Identification of business risks </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Framework for budgets and investments </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Rationale for spread of investment across the Functional organizations/infrastructure and Business Units </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Indirect rate structure &amp; forward pricing rates framework</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Briefing to the Board or ownership </a:t>
            </a:r>
          </a:p>
        </p:txBody>
      </p:sp>
    </p:spTree>
    <p:extLst>
      <p:ext uri="{BB962C8B-B14F-4D97-AF65-F5344CB8AC3E}">
        <p14:creationId xmlns:p14="http://schemas.microsoft.com/office/powerpoint/2010/main" val="4266713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615853" y="304236"/>
            <a:ext cx="10728958" cy="828418"/>
          </a:xfrm>
        </p:spPr>
        <p:txBody>
          <a:bodyPr anchor="ctr">
            <a:normAutofit/>
          </a:bodyPr>
          <a:lstStyle/>
          <a:p>
            <a:r>
              <a:rPr lang="en-US" sz="3600" dirty="0">
                <a:latin typeface="Calibri" panose="020F0502020204030204" pitchFamily="34" charset="0"/>
                <a:cs typeface="Calibri" panose="020F0502020204030204" pitchFamily="34" charset="0"/>
              </a:rPr>
              <a:t>Life Lessons by Gordon and Brian</a:t>
            </a:r>
            <a:endParaRPr lang="en-US" sz="360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23</a:t>
            </a:fld>
            <a:endParaRPr lang="en-US" sz="1100" dirty="0"/>
          </a:p>
        </p:txBody>
      </p:sp>
      <p:sp>
        <p:nvSpPr>
          <p:cNvPr id="7" name="Google Shape;83;p10">
            <a:extLst>
              <a:ext uri="{FF2B5EF4-FFF2-40B4-BE49-F238E27FC236}">
                <a16:creationId xmlns:a16="http://schemas.microsoft.com/office/drawing/2014/main" id="{0A433938-EC44-2A48-8F5A-DEBB4F63A8F9}"/>
              </a:ext>
            </a:extLst>
          </p:cNvPr>
          <p:cNvSpPr txBox="1"/>
          <p:nvPr/>
        </p:nvSpPr>
        <p:spPr>
          <a:xfrm>
            <a:off x="384224" y="1028022"/>
            <a:ext cx="11563936" cy="5263050"/>
          </a:xfrm>
          <a:prstGeom prst="rect">
            <a:avLst/>
          </a:prstGeom>
          <a:noFill/>
          <a:ln>
            <a:noFill/>
          </a:ln>
        </p:spPr>
        <p:txBody>
          <a:bodyPr spcFirstLastPara="1" wrap="square" lIns="91425" tIns="45700" rIns="91425" bIns="45700" anchor="t" anchorCtr="0">
            <a:noAutofit/>
          </a:bodyPr>
          <a:lstStyle/>
          <a:p>
            <a:pPr marL="285750" indent="-285750" fontAlgn="base">
              <a:spcAft>
                <a:spcPts val="600"/>
              </a:spcAft>
              <a:buFont typeface="Arial" panose="020B0604020202020204" pitchFamily="34" charset="0"/>
              <a:buChar char="•"/>
            </a:pPr>
            <a:r>
              <a:rPr lang="en-US" sz="2400" dirty="0"/>
              <a:t>Learn the details, know the details, differentiate yourself by application of the details</a:t>
            </a:r>
          </a:p>
          <a:p>
            <a:pPr marL="285750" indent="-285750" fontAlgn="base">
              <a:spcAft>
                <a:spcPts val="600"/>
              </a:spcAft>
              <a:buFont typeface="Arial" panose="020B0604020202020204" pitchFamily="34" charset="0"/>
              <a:buChar char="•"/>
            </a:pPr>
            <a:r>
              <a:rPr lang="en-US" sz="2400" dirty="0"/>
              <a:t>Get out and ask questions of the customers, internal and external, about what is the “job to be done” for your products &amp; services</a:t>
            </a:r>
          </a:p>
          <a:p>
            <a:pPr marL="285750" indent="-285750" fontAlgn="base">
              <a:spcAft>
                <a:spcPts val="600"/>
              </a:spcAft>
              <a:buFont typeface="Arial" panose="020B0604020202020204" pitchFamily="34" charset="0"/>
              <a:buChar char="•"/>
            </a:pPr>
            <a:r>
              <a:rPr lang="en-US" sz="2400" dirty="0"/>
              <a:t>Don’t revert to your comfort zone; push yourself to provide meaningful insights by being knowledgeable about more than the numbers</a:t>
            </a:r>
          </a:p>
          <a:p>
            <a:pPr marL="285750" indent="-285750" fontAlgn="base">
              <a:spcAft>
                <a:spcPts val="600"/>
              </a:spcAft>
              <a:buFont typeface="Arial" panose="020B0604020202020204" pitchFamily="34" charset="0"/>
              <a:buChar char="•"/>
            </a:pPr>
            <a:r>
              <a:rPr lang="en-US" sz="2400" dirty="0"/>
              <a:t>Challenge the status quo expectations of finance &amp; accounting…make a seat at the table.</a:t>
            </a:r>
          </a:p>
          <a:p>
            <a:pPr marL="285750" indent="-285750" fontAlgn="base">
              <a:spcAft>
                <a:spcPts val="600"/>
              </a:spcAft>
              <a:buFont typeface="Arial" panose="020B0604020202020204" pitchFamily="34" charset="0"/>
              <a:buChar char="•"/>
            </a:pPr>
            <a:r>
              <a:rPr lang="en-US" sz="2400" dirty="0"/>
              <a:t>Demonstrate learning agility…be pragmatic when it comes to areas outside of your sphere of knowledge, by providing salient insights that drive discussion / debate</a:t>
            </a:r>
          </a:p>
          <a:p>
            <a:pPr marL="285750" indent="-285750" fontAlgn="base">
              <a:spcAft>
                <a:spcPts val="600"/>
              </a:spcAft>
              <a:buFont typeface="Arial" panose="020B0604020202020204" pitchFamily="34" charset="0"/>
              <a:buChar char="•"/>
            </a:pPr>
            <a:r>
              <a:rPr lang="en-US" sz="2400" dirty="0"/>
              <a:t>Surround yourself with good people who can deliver you timely, relevant and dynamic data to underpin your role as CFO; if you are ”chasing data” all day, your effectiveness as a “Strategic CFO” diminishes</a:t>
            </a:r>
          </a:p>
          <a:p>
            <a:pPr marL="285750" indent="-285750" fontAlgn="base">
              <a:spcAft>
                <a:spcPts val="600"/>
              </a:spcAft>
              <a:buFont typeface="Arial" panose="020B0604020202020204" pitchFamily="34" charset="0"/>
              <a:buChar char="•"/>
            </a:pPr>
            <a:r>
              <a:rPr lang="en-US" sz="2400" dirty="0"/>
              <a:t>”See the Field”…look to find the connections in products, markets, acquisitions, competition</a:t>
            </a:r>
          </a:p>
          <a:p>
            <a:pPr marL="285750" indent="-285750" fontAlgn="base">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23839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970803" y="263710"/>
            <a:ext cx="10728958" cy="828418"/>
          </a:xfrm>
        </p:spPr>
        <p:txBody>
          <a:bodyPr>
            <a:normAutofit/>
          </a:bodyPr>
          <a:lstStyle/>
          <a:p>
            <a:r>
              <a:rPr lang="en-US" sz="3600" dirty="0">
                <a:latin typeface="Calibri" panose="020F0502020204030204" pitchFamily="34" charset="0"/>
                <a:cs typeface="Calibri" panose="020F0502020204030204" pitchFamily="34" charset="0"/>
              </a:rPr>
              <a:t>Open Discussion</a:t>
            </a: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24</a:t>
            </a:fld>
            <a:endParaRPr lang="en-US" sz="1100" dirty="0"/>
          </a:p>
        </p:txBody>
      </p:sp>
      <p:sp>
        <p:nvSpPr>
          <p:cNvPr id="6" name="Google Shape;83;p10">
            <a:extLst>
              <a:ext uri="{FF2B5EF4-FFF2-40B4-BE49-F238E27FC236}">
                <a16:creationId xmlns:a16="http://schemas.microsoft.com/office/drawing/2014/main" id="{8D00D68F-D07D-4144-9E39-A3A231C9C849}"/>
              </a:ext>
            </a:extLst>
          </p:cNvPr>
          <p:cNvSpPr txBox="1"/>
          <p:nvPr/>
        </p:nvSpPr>
        <p:spPr>
          <a:xfrm>
            <a:off x="731520" y="1338826"/>
            <a:ext cx="8217407" cy="4841255"/>
          </a:xfrm>
          <a:prstGeom prst="rect">
            <a:avLst/>
          </a:prstGeom>
          <a:noFill/>
          <a:ln>
            <a:noFill/>
          </a:ln>
        </p:spPr>
        <p:txBody>
          <a:bodyPr spcFirstLastPara="1" wrap="square" lIns="91425" tIns="45700" rIns="91425" bIns="45700" anchor="t" anchorCtr="0">
            <a:noAutofit/>
          </a:bodyPr>
          <a:lstStyle/>
          <a:p>
            <a:pPr marL="342900" indent="-203200" fontAlgn="base">
              <a:lnSpc>
                <a:spcPct val="150000"/>
              </a:lnSpc>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What’s worked well and what hasn’t? </a:t>
            </a:r>
          </a:p>
          <a:p>
            <a:pPr marL="342900" indent="-203200" fontAlgn="base">
              <a:lnSpc>
                <a:spcPct val="150000"/>
              </a:lnSpc>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How do you help the organization stay focused on what matters during and after strategy development? </a:t>
            </a:r>
          </a:p>
          <a:p>
            <a:pPr marL="342900" indent="-203200" fontAlgn="base">
              <a:lnSpc>
                <a:spcPct val="150000"/>
              </a:lnSpc>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How can the CFO influence and persuade strategy? </a:t>
            </a:r>
          </a:p>
          <a:p>
            <a:pPr marL="342900" indent="-203200" fontAlgn="base">
              <a:lnSpc>
                <a:spcPct val="150000"/>
              </a:lnSpc>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What key relationships should you be building across the ELT and leadership teams to improve the success? </a:t>
            </a:r>
          </a:p>
          <a:p>
            <a:pPr marL="342900" indent="-203200" fontAlgn="base">
              <a:lnSpc>
                <a:spcPct val="150000"/>
              </a:lnSpc>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Thinking about your network- what executives do you know who do this well that can help you develop this area? </a:t>
            </a:r>
          </a:p>
        </p:txBody>
      </p:sp>
    </p:spTree>
    <p:extLst>
      <p:ext uri="{BB962C8B-B14F-4D97-AF65-F5344CB8AC3E}">
        <p14:creationId xmlns:p14="http://schemas.microsoft.com/office/powerpoint/2010/main" val="1717969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6;g100e492aa9f_2_4">
            <a:extLst>
              <a:ext uri="{FF2B5EF4-FFF2-40B4-BE49-F238E27FC236}">
                <a16:creationId xmlns:a16="http://schemas.microsoft.com/office/drawing/2014/main" id="{62FEDC1C-C593-406E-BDBD-2654C7484B1C}"/>
              </a:ext>
            </a:extLst>
          </p:cNvPr>
          <p:cNvSpPr txBox="1">
            <a:spLocks noGrp="1"/>
          </p:cNvSpPr>
          <p:nvPr>
            <p:ph type="title"/>
          </p:nvPr>
        </p:nvSpPr>
        <p:spPr>
          <a:xfrm>
            <a:off x="1017102" y="552434"/>
            <a:ext cx="9711900" cy="586800"/>
          </a:xfrm>
          <a:prstGeom prst="rect">
            <a:avLst/>
          </a:prstGeom>
          <a:noFill/>
          <a:ln>
            <a:noFill/>
          </a:ln>
        </p:spPr>
        <p:txBody>
          <a:bodyPr spcFirstLastPara="1" wrap="square" lIns="91425" tIns="45700" rIns="91425" bIns="45700" anchor="ctr" anchorCtr="0">
            <a:noAutofit/>
          </a:bodyPr>
          <a:lstStyle/>
          <a:p>
            <a:pPr>
              <a:buSzPts val="4000"/>
            </a:pPr>
            <a:r>
              <a:rPr lang="en-US" sz="3600" dirty="0">
                <a:latin typeface="Calibri" panose="020F0502020204030204" pitchFamily="34" charset="0"/>
                <a:cs typeface="Calibri" panose="020F0502020204030204" pitchFamily="34" charset="0"/>
              </a:rPr>
              <a:t>Thank you!</a:t>
            </a:r>
          </a:p>
        </p:txBody>
      </p:sp>
      <p:sp>
        <p:nvSpPr>
          <p:cNvPr id="16" name="Footer Placeholder 3">
            <a:extLst>
              <a:ext uri="{FF2B5EF4-FFF2-40B4-BE49-F238E27FC236}">
                <a16:creationId xmlns:a16="http://schemas.microsoft.com/office/drawing/2014/main" id="{2FEB0054-F4D7-7C4C-AFF1-C095813188B4}"/>
              </a:ext>
            </a:extLst>
          </p:cNvPr>
          <p:cNvSpPr>
            <a:spLocks noGrp="1"/>
          </p:cNvSpPr>
          <p:nvPr>
            <p:ph type="ftr" sz="quarter" idx="11"/>
          </p:nvPr>
        </p:nvSpPr>
        <p:spPr>
          <a:xfrm>
            <a:off x="838200" y="6258030"/>
            <a:ext cx="2743201"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9" name="Slide Number Placeholder 4">
            <a:extLst>
              <a:ext uri="{FF2B5EF4-FFF2-40B4-BE49-F238E27FC236}">
                <a16:creationId xmlns:a16="http://schemas.microsoft.com/office/drawing/2014/main" id="{7228E2AB-322A-0D4A-8425-1A22B14E81E2}"/>
              </a:ext>
            </a:extLst>
          </p:cNvPr>
          <p:cNvSpPr txBox="1">
            <a:spLocks/>
          </p:cNvSpPr>
          <p:nvPr/>
        </p:nvSpPr>
        <p:spPr>
          <a:xfrm>
            <a:off x="3537154" y="6356350"/>
            <a:ext cx="75954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fld id="{0753EA75-6193-8146-AC70-C10171DB7CDA}" type="slidenum">
              <a:rPr lang="en-US" smtClean="0"/>
              <a:pPr/>
              <a:t>25</a:t>
            </a:fld>
            <a:endParaRPr lang="en-US"/>
          </a:p>
        </p:txBody>
      </p:sp>
      <p:sp>
        <p:nvSpPr>
          <p:cNvPr id="5" name="Google Shape;432;p18">
            <a:extLst>
              <a:ext uri="{FF2B5EF4-FFF2-40B4-BE49-F238E27FC236}">
                <a16:creationId xmlns:a16="http://schemas.microsoft.com/office/drawing/2014/main" id="{DFCD72CB-642F-2142-A0E4-B6C167ABCBC4}"/>
              </a:ext>
            </a:extLst>
          </p:cNvPr>
          <p:cNvSpPr txBox="1"/>
          <p:nvPr/>
        </p:nvSpPr>
        <p:spPr>
          <a:xfrm>
            <a:off x="1991115" y="2199740"/>
            <a:ext cx="8161070" cy="992549"/>
          </a:xfrm>
          <a:prstGeom prst="rect">
            <a:avLst/>
          </a:prstGeom>
          <a:noFill/>
          <a:ln>
            <a:noFill/>
          </a:ln>
        </p:spPr>
        <p:txBody>
          <a:bodyPr spcFirstLastPara="1" wrap="square" lIns="182875" tIns="34275" rIns="34275" bIns="34275" anchor="t" anchorCtr="0">
            <a:spAutoFit/>
          </a:bodyPr>
          <a:lstStyle/>
          <a:p>
            <a:pPr algn="ctr"/>
            <a:r>
              <a:rPr lang="en-US" sz="6000" dirty="0">
                <a:solidFill>
                  <a:schemeClr val="dk1"/>
                </a:solidFill>
                <a:latin typeface="Calibri" panose="020F0502020204030204" pitchFamily="34" charset="0"/>
                <a:ea typeface="Calibri"/>
                <a:cs typeface="Calibri" panose="020F0502020204030204" pitchFamily="34" charset="0"/>
                <a:sym typeface="Calibri"/>
              </a:rPr>
              <a:t>Any Questions??</a:t>
            </a:r>
            <a:endParaRPr sz="8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3240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081285" y="629426"/>
            <a:ext cx="2288837" cy="426954"/>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21D2BF1-54E4-F14F-A775-FE455BD60779}"/>
              </a:ext>
            </a:extLst>
          </p:cNvPr>
          <p:cNvSpPr>
            <a:spLocks noGrp="1"/>
          </p:cNvSpPr>
          <p:nvPr>
            <p:ph type="ctrTitle"/>
          </p:nvPr>
        </p:nvSpPr>
        <p:spPr>
          <a:xfrm>
            <a:off x="953299" y="1130071"/>
            <a:ext cx="9489439" cy="3282130"/>
          </a:xfrm>
        </p:spPr>
        <p:txBody>
          <a:bodyPr>
            <a:normAutofit fontScale="90000"/>
          </a:bodyPr>
          <a:lstStyle/>
          <a:p>
            <a:r>
              <a:rPr lang="en-US" sz="2700" u="sng" dirty="0"/>
              <a:t>May 18</a:t>
            </a:r>
            <a:r>
              <a:rPr lang="en-US" sz="2700" u="sng" baseline="30000" dirty="0"/>
              <a:t>th</a:t>
            </a:r>
            <a:r>
              <a:rPr lang="en-US" sz="2700" u="sng" dirty="0"/>
              <a:t> Capstone event- </a:t>
            </a:r>
            <a:br>
              <a:rPr lang="en-US" sz="2700" dirty="0"/>
            </a:br>
            <a:r>
              <a:rPr lang="en-US" sz="2700" dirty="0"/>
              <a:t>Taking place where? We ask that you please RSVP to us so we have proper headcounts. We will be making important announcements for 2022-2023 at the Capstone event so we encourage you to please attend </a:t>
            </a:r>
            <a:br>
              <a:rPr lang="en-US" sz="2700" dirty="0"/>
            </a:br>
            <a:r>
              <a:rPr lang="en-US" sz="2700" u="sng" dirty="0"/>
              <a:t>Alliance/CBRE Charity Golf Tournament- May 9</a:t>
            </a:r>
            <a:r>
              <a:rPr lang="en-US" sz="2700" u="sng" baseline="30000" dirty="0"/>
              <a:t>th</a:t>
            </a:r>
            <a:br>
              <a:rPr lang="en-US" sz="2700" u="sng" dirty="0"/>
            </a:br>
            <a:r>
              <a:rPr lang="en-US" sz="2700" u="sng" dirty="0"/>
              <a:t>Latest books from Stewart Leadership-  </a:t>
            </a:r>
            <a:br>
              <a:rPr lang="en-US" sz="2700" u="sng" dirty="0"/>
            </a:br>
            <a:r>
              <a:rPr lang="en-US" sz="2700" dirty="0"/>
              <a:t>Please let us know if you did not receive copies</a:t>
            </a:r>
            <a:br>
              <a:rPr lang="en-US" sz="3600" dirty="0"/>
            </a:br>
            <a:endParaRPr lang="en-US" sz="3600"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a:xfrm>
            <a:off x="1180301" y="629426"/>
            <a:ext cx="10058400" cy="1143000"/>
          </a:xfrm>
        </p:spPr>
        <p:txBody>
          <a:bodyPr/>
          <a:lstStyle/>
          <a:p>
            <a:r>
              <a:rPr lang="en-US" dirty="0"/>
              <a:t>Announcements</a:t>
            </a:r>
          </a:p>
        </p:txBody>
      </p:sp>
    </p:spTree>
    <p:extLst>
      <p:ext uri="{BB962C8B-B14F-4D97-AF65-F5344CB8AC3E}">
        <p14:creationId xmlns:p14="http://schemas.microsoft.com/office/powerpoint/2010/main" val="275664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081285" y="629426"/>
            <a:ext cx="2288837" cy="426954"/>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21D2BF1-54E4-F14F-A775-FE455BD60779}"/>
              </a:ext>
            </a:extLst>
          </p:cNvPr>
          <p:cNvSpPr>
            <a:spLocks noGrp="1"/>
          </p:cNvSpPr>
          <p:nvPr>
            <p:ph type="ctrTitle"/>
          </p:nvPr>
        </p:nvSpPr>
        <p:spPr>
          <a:xfrm>
            <a:off x="953299" y="1391426"/>
            <a:ext cx="9489439" cy="3282130"/>
          </a:xfrm>
        </p:spPr>
        <p:txBody>
          <a:bodyPr>
            <a:normAutofit fontScale="90000"/>
          </a:bodyPr>
          <a:lstStyle/>
          <a:p>
            <a:pPr marL="0" marR="0">
              <a:lnSpc>
                <a:spcPct val="100000"/>
              </a:lnSpc>
              <a:spcBef>
                <a:spcPts val="0"/>
              </a:spcBef>
              <a:spcAft>
                <a:spcPts val="750"/>
              </a:spcAft>
            </a:pPr>
            <a:r>
              <a:rPr lang="en-US" sz="2700" u="sng" dirty="0"/>
              <a:t>Webinars hosted by BDO- </a:t>
            </a:r>
            <a:br>
              <a:rPr lang="en-US" sz="2700" u="sng" dirty="0"/>
            </a:br>
            <a:br>
              <a:rPr lang="en-US" sz="2700" u="sng" dirty="0"/>
            </a:br>
            <a:r>
              <a:rPr lang="en-US" sz="2700" dirty="0"/>
              <a:t>Selecting a </a:t>
            </a:r>
            <a:r>
              <a:rPr lang="en-US" sz="2700" dirty="0" err="1"/>
              <a:t>Govcon</a:t>
            </a:r>
            <a:r>
              <a:rPr lang="en-US" sz="2700" dirty="0"/>
              <a:t> ERP</a:t>
            </a:r>
            <a:br>
              <a:rPr lang="en-US" sz="2700" b="0" u="sng" dirty="0"/>
            </a:br>
            <a:r>
              <a:rPr lang="en-US" sz="2700" b="0" dirty="0"/>
              <a:t>In case you missed it, BDO hosted this webinar today.  Feel free to access the recording by following this link.  </a:t>
            </a:r>
            <a:br>
              <a:rPr lang="en-US" sz="3600" dirty="0"/>
            </a:br>
            <a:r>
              <a:rPr lang="en-US" sz="1800" u="sng" dirty="0">
                <a:solidFill>
                  <a:srgbClr val="0563C1"/>
                </a:solidFill>
                <a:effectLst/>
                <a:latin typeface="Trebuchet MS" panose="020B0603020202020204" pitchFamily="34" charset="0"/>
                <a:ea typeface="Calibri" panose="020F0502020204030204" pitchFamily="34" charset="0"/>
                <a:hlinkClick r:id="rId3"/>
              </a:rPr>
              <a:t>https://www.bdo.com/insights/industries/government-contracting/bdo-s-government-contracting-webinar-series</a:t>
            </a:r>
            <a:br>
              <a:rPr lang="en-US" sz="1800" u="sng" dirty="0">
                <a:solidFill>
                  <a:srgbClr val="0563C1"/>
                </a:solidFill>
                <a:effectLst/>
                <a:latin typeface="Trebuchet MS" panose="020B0603020202020204" pitchFamily="34" charset="0"/>
                <a:ea typeface="Calibri" panose="020F0502020204030204" pitchFamily="34" charset="0"/>
              </a:rPr>
            </a:br>
            <a:br>
              <a:rPr lang="en-US" sz="1800" u="sng" dirty="0">
                <a:solidFill>
                  <a:srgbClr val="0563C1"/>
                </a:solidFill>
                <a:effectLst/>
                <a:latin typeface="Trebuchet MS" panose="020B0603020202020204" pitchFamily="34" charset="0"/>
                <a:ea typeface="Calibri" panose="020F0502020204030204" pitchFamily="34" charset="0"/>
              </a:rPr>
            </a:br>
            <a:r>
              <a:rPr lang="en-US" sz="2700" b="1" dirty="0">
                <a:effectLst/>
                <a:latin typeface="Roboto" panose="02000000000000000000" pitchFamily="2" charset="0"/>
                <a:ea typeface="Roboto" panose="02000000000000000000" pitchFamily="2" charset="0"/>
              </a:rPr>
              <a:t>Mergers &amp; Acquisitions: Considerations for Government Contractors</a:t>
            </a:r>
            <a:br>
              <a:rPr lang="en-US" sz="2700" dirty="0">
                <a:effectLst/>
                <a:latin typeface="Roboto" panose="02000000000000000000" pitchFamily="2" charset="0"/>
                <a:ea typeface="Roboto" panose="02000000000000000000" pitchFamily="2" charset="0"/>
              </a:rPr>
            </a:br>
            <a:r>
              <a:rPr lang="en-US" sz="2700" dirty="0">
                <a:effectLst/>
                <a:latin typeface="Roboto" panose="02000000000000000000" pitchFamily="2" charset="0"/>
                <a:ea typeface="Roboto" panose="02000000000000000000" pitchFamily="2" charset="0"/>
              </a:rPr>
              <a:t>May 17, 2022</a:t>
            </a:r>
            <a:br>
              <a:rPr lang="en-US" sz="2700" dirty="0">
                <a:effectLst/>
                <a:latin typeface="Roboto" panose="02000000000000000000" pitchFamily="2" charset="0"/>
                <a:ea typeface="Roboto" panose="02000000000000000000" pitchFamily="2" charset="0"/>
              </a:rPr>
            </a:br>
            <a:r>
              <a:rPr lang="en-US" sz="2700" dirty="0">
                <a:effectLst/>
                <a:latin typeface="Roboto" panose="02000000000000000000" pitchFamily="2" charset="0"/>
                <a:ea typeface="Roboto" panose="02000000000000000000" pitchFamily="2" charset="0"/>
              </a:rPr>
              <a:t>12:00 - 1:00 PM EST</a:t>
            </a:r>
            <a:br>
              <a:rPr lang="en-US" sz="2700" dirty="0">
                <a:effectLst/>
                <a:latin typeface="Roboto" panose="02000000000000000000" pitchFamily="2" charset="0"/>
                <a:ea typeface="Roboto" panose="02000000000000000000" pitchFamily="2" charset="0"/>
              </a:rPr>
            </a:br>
            <a:r>
              <a:rPr lang="en-US" sz="2700" dirty="0">
                <a:effectLst/>
                <a:latin typeface="Roboto" panose="02000000000000000000" pitchFamily="2" charset="0"/>
                <a:ea typeface="Roboto" panose="02000000000000000000" pitchFamily="2" charset="0"/>
              </a:rPr>
              <a:t>Speakers: Chandra </a:t>
            </a:r>
            <a:r>
              <a:rPr lang="en-US" sz="2700" dirty="0" err="1">
                <a:effectLst/>
                <a:latin typeface="Roboto" panose="02000000000000000000" pitchFamily="2" charset="0"/>
                <a:ea typeface="Roboto" panose="02000000000000000000" pitchFamily="2" charset="0"/>
              </a:rPr>
              <a:t>Chudamani</a:t>
            </a:r>
            <a:r>
              <a:rPr lang="en-US" sz="2700" dirty="0">
                <a:effectLst/>
                <a:latin typeface="Roboto" panose="02000000000000000000" pitchFamily="2" charset="0"/>
                <a:ea typeface="Roboto" panose="02000000000000000000" pitchFamily="2" charset="0"/>
              </a:rPr>
              <a:t> and Kasra Mojtahedi ( we will share the link)</a:t>
            </a:r>
            <a:br>
              <a:rPr lang="en-US" sz="1800" dirty="0">
                <a:effectLst/>
                <a:latin typeface="Calibri" panose="020F0502020204030204" pitchFamily="34" charset="0"/>
                <a:ea typeface="Calibri" panose="020F0502020204030204" pitchFamily="34" charset="0"/>
              </a:rPr>
            </a:br>
            <a:br>
              <a:rPr lang="en-US" sz="1800" u="sng" dirty="0">
                <a:solidFill>
                  <a:srgbClr val="0563C1"/>
                </a:solidFill>
                <a:effectLst/>
                <a:latin typeface="Trebuchet MS" panose="020B060302020202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endParaRPr lang="en-US" sz="3600"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a:xfrm>
            <a:off x="1180301" y="629426"/>
            <a:ext cx="10058400" cy="1143000"/>
          </a:xfrm>
        </p:spPr>
        <p:txBody>
          <a:bodyPr/>
          <a:lstStyle/>
          <a:p>
            <a:r>
              <a:rPr lang="en-US" dirty="0" err="1"/>
              <a:t>Announcments</a:t>
            </a:r>
            <a:endParaRPr lang="en-US" dirty="0"/>
          </a:p>
        </p:txBody>
      </p:sp>
    </p:spTree>
    <p:extLst>
      <p:ext uri="{BB962C8B-B14F-4D97-AF65-F5344CB8AC3E}">
        <p14:creationId xmlns:p14="http://schemas.microsoft.com/office/powerpoint/2010/main" val="235445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623843"/>
            <a:ext cx="2213852" cy="609487"/>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    New Job Alert!</a:t>
            </a:r>
          </a:p>
        </p:txBody>
      </p:sp>
      <p:pic>
        <p:nvPicPr>
          <p:cNvPr id="4" name="Content Placeholder 3" descr="A person smiling for the camera&#10;&#10;Description automatically generated with low confidence">
            <a:extLst>
              <a:ext uri="{FF2B5EF4-FFF2-40B4-BE49-F238E27FC236}">
                <a16:creationId xmlns:a16="http://schemas.microsoft.com/office/drawing/2014/main" id="{06B9822D-219E-4F7D-83E0-432E28A85FC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93781" y="2118519"/>
            <a:ext cx="3171825" cy="3171825"/>
          </a:xfrm>
        </p:spPr>
      </p:pic>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p:txBody>
          <a:bodyPr>
            <a:normAutofit/>
          </a:bodyPr>
          <a:lstStyle/>
          <a:p>
            <a:endParaRPr lang="en-US" dirty="0"/>
          </a:p>
          <a:p>
            <a:r>
              <a:rPr lang="en-US" dirty="0"/>
              <a:t>Jason Kain </a:t>
            </a:r>
          </a:p>
          <a:p>
            <a:r>
              <a:rPr lang="en-US" dirty="0"/>
              <a:t>Vice President of Finance</a:t>
            </a:r>
          </a:p>
          <a:p>
            <a:r>
              <a:rPr lang="en-US" dirty="0"/>
              <a:t>MAG Aerospace </a:t>
            </a:r>
          </a:p>
          <a:p>
            <a:endParaRPr lang="en-US" dirty="0"/>
          </a:p>
          <a:p>
            <a:r>
              <a:rPr lang="en-US" dirty="0"/>
              <a:t>Congratulations Jason!</a:t>
            </a:r>
          </a:p>
        </p:txBody>
      </p:sp>
      <p:pic>
        <p:nvPicPr>
          <p:cNvPr id="8" name="Picture 18" descr="MAG Aerospace Announces Leadership Changes in Corporate Development,  Strategy, and Marketing">
            <a:extLst>
              <a:ext uri="{FF2B5EF4-FFF2-40B4-BE49-F238E27FC236}">
                <a16:creationId xmlns:a16="http://schemas.microsoft.com/office/drawing/2014/main" id="{0A3624F9-FC82-4EC8-92CE-4332AC395C9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36093" y="290482"/>
            <a:ext cx="2656295" cy="139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41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266213" y="571632"/>
            <a:ext cx="5732653" cy="664979"/>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a:xfrm>
            <a:off x="379308" y="-214146"/>
            <a:ext cx="9564390" cy="1450757"/>
          </a:xfrm>
        </p:spPr>
        <p:txBody>
          <a:bodyPr>
            <a:normAutofit/>
          </a:bodyPr>
          <a:lstStyle/>
          <a:p>
            <a:r>
              <a:rPr lang="en-US" sz="3600" dirty="0"/>
              <a:t>Tonight’s Agenda</a:t>
            </a:r>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440068" y="1300506"/>
            <a:ext cx="4943580" cy="4023360"/>
          </a:xfrm>
        </p:spPr>
        <p:txBody>
          <a:bodyPr>
            <a:normAutofit/>
          </a:bodyPr>
          <a:lstStyle/>
          <a:p>
            <a:pPr marL="0" indent="0">
              <a:buNone/>
            </a:pPr>
            <a:r>
              <a:rPr lang="en-US" sz="2800" b="1" dirty="0">
                <a:latin typeface="Roboto Black" panose="02000000000000000000" pitchFamily="2" charset="0"/>
                <a:ea typeface="Roboto Black" panose="02000000000000000000" pitchFamily="2" charset="0"/>
              </a:rPr>
              <a:t> </a:t>
            </a:r>
          </a:p>
          <a:p>
            <a:pPr marL="514350" indent="-514350">
              <a:buFont typeface="+mj-lt"/>
              <a:buAutoNum type="arabicPeriod"/>
            </a:pPr>
            <a:r>
              <a:rPr lang="en-US" sz="2800" b="1" dirty="0">
                <a:latin typeface="Roboto Black" panose="02000000000000000000" pitchFamily="2" charset="0"/>
                <a:ea typeface="Roboto Black" panose="02000000000000000000" pitchFamily="2" charset="0"/>
              </a:rPr>
              <a:t>Defining Strategy</a:t>
            </a:r>
          </a:p>
          <a:p>
            <a:pPr marL="514350" indent="-514350">
              <a:buFont typeface="+mj-lt"/>
              <a:buAutoNum type="arabicPeriod"/>
            </a:pPr>
            <a:r>
              <a:rPr lang="en-US" sz="2800" b="1" dirty="0">
                <a:latin typeface="Roboto Black" panose="02000000000000000000" pitchFamily="2" charset="0"/>
                <a:ea typeface="Roboto Black" panose="02000000000000000000" pitchFamily="2" charset="0"/>
              </a:rPr>
              <a:t>Deconstructing Strategic Planning</a:t>
            </a:r>
          </a:p>
          <a:p>
            <a:pPr marL="514350" indent="-514350">
              <a:buFont typeface="+mj-lt"/>
              <a:buAutoNum type="arabicPeriod"/>
            </a:pPr>
            <a:r>
              <a:rPr lang="en-US" sz="2800" b="1" dirty="0">
                <a:latin typeface="Roboto Black" panose="02000000000000000000" pitchFamily="2" charset="0"/>
                <a:ea typeface="Roboto Black" panose="02000000000000000000" pitchFamily="2" charset="0"/>
              </a:rPr>
              <a:t>The CFO’s Role in Strategy</a:t>
            </a:r>
          </a:p>
          <a:p>
            <a:pPr marL="514350" indent="-514350">
              <a:buFont typeface="+mj-lt"/>
              <a:buAutoNum type="arabicPeriod"/>
            </a:pPr>
            <a:r>
              <a:rPr lang="en-US" sz="2800" b="1" dirty="0">
                <a:latin typeface="Roboto Black" panose="02000000000000000000" pitchFamily="2" charset="0"/>
                <a:ea typeface="Roboto Black" panose="02000000000000000000" pitchFamily="2" charset="0"/>
              </a:rPr>
              <a:t>Break-out Session </a:t>
            </a:r>
          </a:p>
          <a:p>
            <a:pPr marL="514350" indent="-514350">
              <a:buFont typeface="+mj-lt"/>
              <a:buAutoNum type="arabicPeriod"/>
            </a:pPr>
            <a:r>
              <a:rPr lang="en-US" sz="2800" b="1" dirty="0">
                <a:latin typeface="Roboto Black" panose="02000000000000000000" pitchFamily="2" charset="0"/>
                <a:ea typeface="Roboto Black" panose="02000000000000000000" pitchFamily="2" charset="0"/>
              </a:rPr>
              <a:t>Q&amp;A</a:t>
            </a:r>
          </a:p>
          <a:p>
            <a:endParaRPr lang="en-US" sz="700" dirty="0"/>
          </a:p>
          <a:p>
            <a:endParaRPr lang="en-US" sz="700" dirty="0"/>
          </a:p>
        </p:txBody>
      </p:sp>
      <p:pic>
        <p:nvPicPr>
          <p:cNvPr id="6" name="Content Placeholder 5">
            <a:extLst>
              <a:ext uri="{FF2B5EF4-FFF2-40B4-BE49-F238E27FC236}">
                <a16:creationId xmlns:a16="http://schemas.microsoft.com/office/drawing/2014/main" id="{A5CEEE46-D6EC-45EA-81B1-57EDF3CF8925}"/>
              </a:ext>
            </a:extLst>
          </p:cNvPr>
          <p:cNvPicPr>
            <a:picLocks noGrp="1" noChangeAspect="1"/>
          </p:cNvPicPr>
          <p:nvPr>
            <p:ph sz="half" idx="2"/>
          </p:nvPr>
        </p:nvPicPr>
        <p:blipFill>
          <a:blip r:embed="rId3"/>
          <a:stretch>
            <a:fillRect/>
          </a:stretch>
        </p:blipFill>
        <p:spPr>
          <a:xfrm>
            <a:off x="6869113" y="2395934"/>
            <a:ext cx="4443412" cy="2221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7808BB72-5F23-44A4-BE08-CBFF3D592792}"/>
              </a:ext>
            </a:extLst>
          </p:cNvPr>
          <p:cNvSpPr txBox="1"/>
          <p:nvPr/>
        </p:nvSpPr>
        <p:spPr>
          <a:xfrm>
            <a:off x="6230925" y="1553378"/>
            <a:ext cx="5658600" cy="400110"/>
          </a:xfrm>
          <a:prstGeom prst="rect">
            <a:avLst/>
          </a:prstGeom>
          <a:noFill/>
        </p:spPr>
        <p:txBody>
          <a:bodyPr wrap="none" rtlCol="0">
            <a:spAutoFit/>
          </a:bodyPr>
          <a:lstStyle/>
          <a:p>
            <a:pPr lvl="1">
              <a:lnSpc>
                <a:spcPct val="100000"/>
              </a:lnSpc>
              <a:spcAft>
                <a:spcPts val="600"/>
              </a:spcAft>
            </a:pPr>
            <a:r>
              <a:rPr lang="en-US" sz="2000" b="1" i="1" dirty="0"/>
              <a:t>CLIMB:  Coach, Learn, Inform, Mentor, Benefit</a:t>
            </a:r>
          </a:p>
        </p:txBody>
      </p:sp>
    </p:spTree>
    <p:extLst>
      <p:ext uri="{BB962C8B-B14F-4D97-AF65-F5344CB8AC3E}">
        <p14:creationId xmlns:p14="http://schemas.microsoft.com/office/powerpoint/2010/main" val="65439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213" y="1440754"/>
            <a:ext cx="7479014" cy="828418"/>
          </a:xfrm>
        </p:spPr>
        <p:txBody>
          <a:bodyPr>
            <a:normAutofit fontScale="90000"/>
          </a:bodyPr>
          <a:lstStyle/>
          <a:p>
            <a:br>
              <a:rPr lang="en-US" dirty="0"/>
            </a:br>
            <a:br>
              <a:rPr lang="en-US" dirty="0"/>
            </a:br>
            <a:br>
              <a:rPr lang="en-US" dirty="0"/>
            </a:br>
            <a:r>
              <a:rPr lang="en-US" dirty="0"/>
              <a:t> Strategy</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7</a:t>
            </a:fld>
            <a:endParaRPr lang="en-US" dirty="0"/>
          </a:p>
        </p:txBody>
      </p:sp>
      <p:pic>
        <p:nvPicPr>
          <p:cNvPr id="15" name="Picture 14">
            <a:extLst>
              <a:ext uri="{FF2B5EF4-FFF2-40B4-BE49-F238E27FC236}">
                <a16:creationId xmlns:a16="http://schemas.microsoft.com/office/drawing/2014/main" id="{0A73BF86-9D46-2944-9672-8983A16826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2565" y="1334021"/>
            <a:ext cx="1772675" cy="2094979"/>
          </a:xfrm>
          <a:prstGeom prst="rect">
            <a:avLst/>
          </a:prstGeom>
        </p:spPr>
      </p:pic>
      <p:sp>
        <p:nvSpPr>
          <p:cNvPr id="8" name="Content Placeholder 2">
            <a:extLst>
              <a:ext uri="{FF2B5EF4-FFF2-40B4-BE49-F238E27FC236}">
                <a16:creationId xmlns:a16="http://schemas.microsoft.com/office/drawing/2014/main" id="{CEEC77A0-E0A4-434F-ABE7-C1D997215E87}"/>
              </a:ext>
            </a:extLst>
          </p:cNvPr>
          <p:cNvSpPr txBox="1">
            <a:spLocks/>
          </p:cNvSpPr>
          <p:nvPr/>
        </p:nvSpPr>
        <p:spPr>
          <a:xfrm>
            <a:off x="3654308" y="1994713"/>
            <a:ext cx="6941068" cy="1084227"/>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3">
              <a:spcAft>
                <a:spcPts val="600"/>
              </a:spcAft>
            </a:pPr>
            <a:endParaRPr lang="en-US" sz="4000" dirty="0"/>
          </a:p>
          <a:p>
            <a:pPr lvl="3"/>
            <a:r>
              <a:rPr lang="en-US" sz="11200" dirty="0"/>
              <a:t>Gordon Foster &amp; Brian Drzewiecki</a:t>
            </a:r>
          </a:p>
          <a:p>
            <a:pPr lvl="4">
              <a:lnSpc>
                <a:spcPct val="120000"/>
              </a:lnSpc>
            </a:pPr>
            <a:r>
              <a:rPr lang="en-US" sz="11200" dirty="0"/>
              <a:t>   CFO, SERCO                            CFO/COO, RII                     </a:t>
            </a:r>
          </a:p>
          <a:p>
            <a:pPr lvl="3">
              <a:spcAft>
                <a:spcPts val="600"/>
              </a:spcAft>
            </a:pPr>
            <a:endParaRPr lang="en-US" sz="3200" dirty="0"/>
          </a:p>
        </p:txBody>
      </p:sp>
      <p:pic>
        <p:nvPicPr>
          <p:cNvPr id="7" name="Content Placeholder 5">
            <a:extLst>
              <a:ext uri="{FF2B5EF4-FFF2-40B4-BE49-F238E27FC236}">
                <a16:creationId xmlns:a16="http://schemas.microsoft.com/office/drawing/2014/main" id="{238BA57C-7C03-4A9B-9596-8E82714B92EA}"/>
              </a:ext>
            </a:extLst>
          </p:cNvPr>
          <p:cNvPicPr>
            <a:picLocks/>
          </p:cNvPicPr>
          <p:nvPr/>
        </p:nvPicPr>
        <p:blipFill>
          <a:blip r:embed="rId4">
            <a:extLst>
              <a:ext uri="{28A0092B-C50C-407E-A947-70E740481C1C}">
                <a14:useLocalDpi xmlns:a14="http://schemas.microsoft.com/office/drawing/2010/main" val="0"/>
              </a:ext>
            </a:extLst>
          </a:blip>
          <a:srcRect t="8038" b="8038"/>
          <a:stretch/>
        </p:blipFill>
        <p:spPr>
          <a:xfrm>
            <a:off x="3315768" y="3581479"/>
            <a:ext cx="2617276" cy="2745681"/>
          </a:xfrm>
          <a:prstGeom prst="ellipse">
            <a:avLst/>
          </a:prstGeom>
          <a:ln w="53975" cap="rnd">
            <a:solidFill>
              <a:srgbClr val="074356"/>
            </a:solidFill>
          </a:ln>
          <a:effectLst/>
          <a:scene3d>
            <a:camera prst="orthographicFront"/>
            <a:lightRig rig="contrasting" dir="t">
              <a:rot lat="0" lon="0" rev="3000000"/>
            </a:lightRig>
          </a:scene3d>
          <a:sp3d contourW="7620">
            <a:contourClr>
              <a:srgbClr val="333333"/>
            </a:contourClr>
          </a:sp3d>
        </p:spPr>
      </p:pic>
      <p:pic>
        <p:nvPicPr>
          <p:cNvPr id="9" name="Content Placeholder 5">
            <a:extLst>
              <a:ext uri="{FF2B5EF4-FFF2-40B4-BE49-F238E27FC236}">
                <a16:creationId xmlns:a16="http://schemas.microsoft.com/office/drawing/2014/main" id="{AE695D90-CC94-46DD-B135-609408E214C9}"/>
              </a:ext>
            </a:extLst>
          </p:cNvPr>
          <p:cNvPicPr>
            <a:picLocks/>
          </p:cNvPicPr>
          <p:nvPr/>
        </p:nvPicPr>
        <p:blipFill>
          <a:blip r:embed="rId5">
            <a:extLst>
              <a:ext uri="{28A0092B-C50C-407E-A947-70E740481C1C}">
                <a14:useLocalDpi xmlns:a14="http://schemas.microsoft.com/office/drawing/2010/main" val="0"/>
              </a:ext>
            </a:extLst>
          </a:blip>
          <a:srcRect l="7416" r="7416"/>
          <a:stretch/>
        </p:blipFill>
        <p:spPr>
          <a:xfrm>
            <a:off x="6666495" y="3581478"/>
            <a:ext cx="2617276" cy="2745681"/>
          </a:xfrm>
          <a:prstGeom prst="ellipse">
            <a:avLst/>
          </a:prstGeom>
          <a:ln w="53975" cap="rnd">
            <a:solidFill>
              <a:srgbClr val="074356"/>
            </a:solidFill>
          </a:ln>
          <a:effectLst/>
          <a:scene3d>
            <a:camera prst="orthographicFront"/>
            <a:lightRig rig="contrasting" dir="t">
              <a:rot lat="0" lon="0" rev="3000000"/>
            </a:lightRig>
          </a:scene3d>
          <a:sp3d contourW="7620">
            <a:contourClr>
              <a:srgbClr val="333333"/>
            </a:contourClr>
          </a:sp3d>
        </p:spPr>
      </p:pic>
    </p:spTree>
    <p:extLst>
      <p:ext uri="{BB962C8B-B14F-4D97-AF65-F5344CB8AC3E}">
        <p14:creationId xmlns:p14="http://schemas.microsoft.com/office/powerpoint/2010/main" val="116872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95E5-D7F9-4EE1-BBA1-9BC8D13938A9}"/>
              </a:ext>
            </a:extLst>
          </p:cNvPr>
          <p:cNvSpPr>
            <a:spLocks noGrp="1"/>
          </p:cNvSpPr>
          <p:nvPr>
            <p:ph type="title"/>
          </p:nvPr>
        </p:nvSpPr>
        <p:spPr>
          <a:xfrm>
            <a:off x="615853" y="304236"/>
            <a:ext cx="10728958" cy="828418"/>
          </a:xfrm>
        </p:spPr>
        <p:txBody>
          <a:bodyPr>
            <a:normAutofit fontScale="90000"/>
          </a:bodyPr>
          <a:lstStyle/>
          <a:p>
            <a:r>
              <a:rPr lang="en-US" sz="3600" dirty="0">
                <a:latin typeface="Calibri" panose="020F0502020204030204" pitchFamily="34" charset="0"/>
                <a:cs typeface="Calibri" panose="020F0502020204030204" pitchFamily="34" charset="0"/>
              </a:rPr>
              <a:t>CFO are Responsible for Three Primary Areas </a:t>
            </a:r>
            <a:br>
              <a:rPr lang="en-US" sz="3600" dirty="0">
                <a:latin typeface="Calibri" panose="020F0502020204030204" pitchFamily="34" charset="0"/>
                <a:cs typeface="Calibri" panose="020F0502020204030204" pitchFamily="34" charset="0"/>
              </a:rPr>
            </a:br>
            <a:r>
              <a:rPr lang="en-US" sz="3100" dirty="0">
                <a:solidFill>
                  <a:schemeClr val="accent1">
                    <a:lumMod val="60000"/>
                    <a:lumOff val="40000"/>
                  </a:schemeClr>
                </a:solidFill>
                <a:latin typeface="Calibri" panose="020F0502020204030204" pitchFamily="34" charset="0"/>
                <a:cs typeface="Calibri" panose="020F0502020204030204" pitchFamily="34" charset="0"/>
              </a:rPr>
              <a:t>(from CFO Rising session 10)</a:t>
            </a:r>
            <a:endParaRPr lang="en-US" sz="360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D13581F-115B-4711-9DEF-44602F00D0E9}"/>
              </a:ext>
            </a:extLst>
          </p:cNvPr>
          <p:cNvSpPr>
            <a:spLocks noGrp="1"/>
          </p:cNvSpPr>
          <p:nvPr>
            <p:ph type="sldNum" sz="quarter" idx="12"/>
          </p:nvPr>
        </p:nvSpPr>
        <p:spPr/>
        <p:txBody>
          <a:bodyPr/>
          <a:lstStyle/>
          <a:p>
            <a:fld id="{B66A45A0-4AD1-4694-A07F-B3BA13B983E2}" type="slidenum">
              <a:rPr lang="en-US" smtClean="0"/>
              <a:pPr/>
              <a:t>8</a:t>
            </a:fld>
            <a:endParaRPr lang="en-US" sz="1100" dirty="0"/>
          </a:p>
        </p:txBody>
      </p:sp>
      <p:sp>
        <p:nvSpPr>
          <p:cNvPr id="7" name="Google Shape;83;p10">
            <a:extLst>
              <a:ext uri="{FF2B5EF4-FFF2-40B4-BE49-F238E27FC236}">
                <a16:creationId xmlns:a16="http://schemas.microsoft.com/office/drawing/2014/main" id="{0A433938-EC44-2A48-8F5A-DEBB4F63A8F9}"/>
              </a:ext>
            </a:extLst>
          </p:cNvPr>
          <p:cNvSpPr txBox="1"/>
          <p:nvPr/>
        </p:nvSpPr>
        <p:spPr>
          <a:xfrm>
            <a:off x="615854" y="1506833"/>
            <a:ext cx="7952794" cy="4820538"/>
          </a:xfrm>
          <a:prstGeom prst="rect">
            <a:avLst/>
          </a:prstGeom>
          <a:noFill/>
          <a:ln>
            <a:noFill/>
          </a:ln>
        </p:spPr>
        <p:txBody>
          <a:bodyPr spcFirstLastPara="1" wrap="square" lIns="91425" tIns="45700" rIns="91425" bIns="45700" anchor="t" anchorCtr="0">
            <a:noAutofit/>
          </a:bodyPr>
          <a:lstStyle/>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Installing controls and protecting the assets of the company (physical, intellectual and human)</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Providing analysis of and insight into financial performance and operational objectives of the company</a:t>
            </a:r>
          </a:p>
          <a:p>
            <a:pPr marL="342900" indent="-203200" fontAlgn="base">
              <a:spcBef>
                <a:spcPts val="200"/>
              </a:spcBef>
              <a:spcAft>
                <a:spcPts val="200"/>
              </a:spcAft>
              <a:buClr>
                <a:schemeClr val="dk1"/>
              </a:buClr>
              <a:buSzPts val="1400"/>
              <a:buFont typeface="Helvetica Neue"/>
              <a:buChar char="•"/>
              <a:defRPr/>
            </a:pPr>
            <a:endParaRPr lang="en-US" sz="1200" dirty="0">
              <a:solidFill>
                <a:schemeClr val="dk1"/>
              </a:solidFill>
              <a:latin typeface="Calibri" panose="020F0502020204030204" pitchFamily="34" charset="0"/>
              <a:ea typeface="Calibri"/>
              <a:cs typeface="Calibri" panose="020F0502020204030204" pitchFamily="34" charset="0"/>
            </a:endParaRPr>
          </a:p>
          <a:p>
            <a:pPr marL="342900" indent="-203200" fontAlgn="base">
              <a:spcBef>
                <a:spcPts val="200"/>
              </a:spcBef>
              <a:spcAft>
                <a:spcPts val="200"/>
              </a:spcAft>
              <a:buClr>
                <a:schemeClr val="dk1"/>
              </a:buClr>
              <a:buSzPts val="1400"/>
              <a:buFont typeface="Helvetica Neue"/>
              <a:buChar char="•"/>
              <a:defRPr/>
            </a:pPr>
            <a:r>
              <a:rPr lang="en-US" sz="2400" dirty="0">
                <a:solidFill>
                  <a:schemeClr val="dk1"/>
                </a:solidFill>
                <a:latin typeface="Calibri" panose="020F0502020204030204" pitchFamily="34" charset="0"/>
                <a:ea typeface="Calibri"/>
                <a:cs typeface="Calibri" panose="020F0502020204030204" pitchFamily="34" charset="0"/>
              </a:rPr>
              <a:t>Share operational control with the executive team to ensure the achievement of the strategic plan of the company</a:t>
            </a:r>
          </a:p>
        </p:txBody>
      </p:sp>
      <p:sp>
        <p:nvSpPr>
          <p:cNvPr id="8" name="Rectangle 7">
            <a:extLst>
              <a:ext uri="{FF2B5EF4-FFF2-40B4-BE49-F238E27FC236}">
                <a16:creationId xmlns:a16="http://schemas.microsoft.com/office/drawing/2014/main" id="{76B883D3-0884-0940-968F-B01909F65876}"/>
              </a:ext>
            </a:extLst>
          </p:cNvPr>
          <p:cNvSpPr/>
          <p:nvPr/>
        </p:nvSpPr>
        <p:spPr>
          <a:xfrm>
            <a:off x="615853" y="5562113"/>
            <a:ext cx="8617788" cy="461665"/>
          </a:xfrm>
          <a:prstGeom prst="rect">
            <a:avLst/>
          </a:prstGeom>
        </p:spPr>
        <p:txBody>
          <a:bodyPr wrap="square">
            <a:spAutoFit/>
          </a:bodyPr>
          <a:lstStyle/>
          <a:p>
            <a:pPr algn="ctr">
              <a:spcAft>
                <a:spcPts val="800"/>
              </a:spcAft>
            </a:pPr>
            <a:r>
              <a:rPr lang="en-US" sz="2400" b="1" dirty="0">
                <a:latin typeface="Calibri" panose="020F0502020204030204" pitchFamily="34" charset="0"/>
                <a:cs typeface="Calibri" panose="020F0502020204030204" pitchFamily="34" charset="0"/>
              </a:rPr>
              <a:t>Compliance &amp; Recommendations  </a:t>
            </a:r>
            <a:r>
              <a:rPr lang="en-US" sz="2400" b="1" dirty="0">
                <a:latin typeface="Calibri" panose="020F0502020204030204" pitchFamily="34" charset="0"/>
                <a:cs typeface="Calibri" panose="020F0502020204030204" pitchFamily="34" charset="0"/>
                <a:sym typeface="Wingdings" pitchFamily="2" charset="2"/>
              </a:rPr>
              <a:t>  Co-Operating the Business</a:t>
            </a:r>
            <a:endParaRPr lang="en-US" sz="2400" b="1" dirty="0">
              <a:latin typeface="Calibri" panose="020F0502020204030204" pitchFamily="34" charset="0"/>
              <a:cs typeface="Calibri" panose="020F0502020204030204" pitchFamily="34" charset="0"/>
            </a:endParaRPr>
          </a:p>
        </p:txBody>
      </p:sp>
      <p:sp>
        <p:nvSpPr>
          <p:cNvPr id="3" name="Right Brace 2">
            <a:extLst>
              <a:ext uri="{FF2B5EF4-FFF2-40B4-BE49-F238E27FC236}">
                <a16:creationId xmlns:a16="http://schemas.microsoft.com/office/drawing/2014/main" id="{EAE9CDD1-577A-440C-A3A6-A218935F662E}"/>
              </a:ext>
            </a:extLst>
          </p:cNvPr>
          <p:cNvSpPr/>
          <p:nvPr/>
        </p:nvSpPr>
        <p:spPr>
          <a:xfrm>
            <a:off x="8488262" y="1577591"/>
            <a:ext cx="1097280" cy="3195376"/>
          </a:xfrm>
          <a:prstGeom prst="rightBrace">
            <a:avLst>
              <a:gd name="adj1" fmla="val 8333"/>
              <a:gd name="adj2" fmla="val 5032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4F790D-6839-49F4-A354-03DA9969AE45}"/>
              </a:ext>
            </a:extLst>
          </p:cNvPr>
          <p:cNvSpPr/>
          <p:nvPr/>
        </p:nvSpPr>
        <p:spPr>
          <a:xfrm>
            <a:off x="9837336" y="2718079"/>
            <a:ext cx="1970733" cy="914400"/>
          </a:xfrm>
          <a:prstGeom prst="rect">
            <a:avLst/>
          </a:prstGeom>
          <a:solidFill>
            <a:srgbClr val="EB8B30"/>
          </a:solidFill>
          <a:ln w="19050">
            <a:solidFill>
              <a:schemeClr val="bg1">
                <a:lumMod val="65000"/>
              </a:schemeClr>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STRATEGY</a:t>
            </a:r>
          </a:p>
        </p:txBody>
      </p:sp>
    </p:spTree>
    <p:extLst>
      <p:ext uri="{BB962C8B-B14F-4D97-AF65-F5344CB8AC3E}">
        <p14:creationId xmlns:p14="http://schemas.microsoft.com/office/powerpoint/2010/main" val="333489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A007E3-2909-4F9B-922E-4942B19FE03F}"/>
              </a:ext>
            </a:extLst>
          </p:cNvPr>
          <p:cNvPicPr>
            <a:picLocks noChangeAspect="1"/>
          </p:cNvPicPr>
          <p:nvPr/>
        </p:nvPicPr>
        <p:blipFill>
          <a:blip r:embed="rId2"/>
          <a:stretch>
            <a:fillRect/>
          </a:stretch>
        </p:blipFill>
        <p:spPr>
          <a:xfrm>
            <a:off x="581892" y="218007"/>
            <a:ext cx="6103916" cy="6726078"/>
          </a:xfrm>
          <a:prstGeom prst="rect">
            <a:avLst/>
          </a:prstGeom>
        </p:spPr>
      </p:pic>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8076230" y="324431"/>
            <a:ext cx="3659246" cy="6209138"/>
          </a:xfrm>
        </p:spPr>
        <p:txBody>
          <a:bodyPr vert="horz" lIns="91440" tIns="45720" rIns="91440" bIns="45720" rtlCol="0" anchor="b">
            <a:normAutofit fontScale="90000"/>
          </a:bodyPr>
          <a:lstStyle/>
          <a:p>
            <a:r>
              <a:rPr lang="en-US" sz="4400" dirty="0">
                <a:solidFill>
                  <a:srgbClr val="FFFFFF"/>
                </a:solidFill>
                <a:latin typeface="+mj-lt"/>
                <a:ea typeface="+mj-ea"/>
              </a:rPr>
              <a:t>Strategy</a:t>
            </a:r>
            <a:br>
              <a:rPr lang="en-US" sz="4400" dirty="0">
                <a:solidFill>
                  <a:srgbClr val="FFFFFF"/>
                </a:solidFill>
                <a:latin typeface="+mj-lt"/>
                <a:ea typeface="+mj-ea"/>
              </a:rPr>
            </a:br>
            <a:r>
              <a:rPr lang="en-US" sz="1200" dirty="0">
                <a:solidFill>
                  <a:srgbClr val="FFFFFF"/>
                </a:solidFill>
                <a:latin typeface="+mj-lt"/>
                <a:ea typeface="+mj-ea"/>
              </a:rPr>
              <a:t>_</a:t>
            </a:r>
            <a:br>
              <a:rPr lang="en-US" sz="4400" dirty="0">
                <a:solidFill>
                  <a:srgbClr val="FFFFFF"/>
                </a:solidFill>
                <a:latin typeface="+mj-lt"/>
                <a:ea typeface="+mj-ea"/>
              </a:rPr>
            </a:br>
            <a:r>
              <a:rPr lang="en-US" sz="1800" b="0" i="0" dirty="0">
                <a:solidFill>
                  <a:schemeClr val="tx1"/>
                </a:solidFill>
                <a:effectLst/>
                <a:latin typeface="Roboto" panose="02000000000000000000" pitchFamily="2" charset="0"/>
                <a:ea typeface="Roboto" panose="02000000000000000000" pitchFamily="2" charset="0"/>
              </a:rPr>
              <a:t>A </a:t>
            </a:r>
            <a:r>
              <a:rPr lang="en-US" sz="1800" i="1" dirty="0">
                <a:solidFill>
                  <a:schemeClr val="tx1"/>
                </a:solidFill>
                <a:effectLst/>
                <a:latin typeface="Roboto" panose="02000000000000000000" pitchFamily="2" charset="0"/>
                <a:ea typeface="Roboto" panose="02000000000000000000" pitchFamily="2" charset="0"/>
              </a:rPr>
              <a:t>business strategy </a:t>
            </a:r>
            <a:r>
              <a:rPr lang="en-US" sz="1800" b="0" i="0" dirty="0">
                <a:solidFill>
                  <a:schemeClr val="tx1"/>
                </a:solidFill>
                <a:effectLst/>
                <a:latin typeface="Roboto" panose="02000000000000000000" pitchFamily="2" charset="0"/>
                <a:ea typeface="Roboto" panose="02000000000000000000" pitchFamily="2" charset="0"/>
              </a:rPr>
              <a:t>is the combination of all the decisions taken and actions performed by the business to accomplish business goals and to secure a competitive position in the market.</a:t>
            </a:r>
            <a:br>
              <a:rPr lang="en-US" sz="1800" b="0" i="0" dirty="0">
                <a:solidFill>
                  <a:schemeClr val="tx1"/>
                </a:solidFill>
                <a:effectLst/>
                <a:latin typeface="Roboto" panose="02000000000000000000" pitchFamily="2" charset="0"/>
                <a:ea typeface="Roboto" panose="02000000000000000000" pitchFamily="2" charset="0"/>
              </a:rPr>
            </a:br>
            <a:br>
              <a:rPr lang="en-US" sz="1800" b="0" i="0" dirty="0">
                <a:solidFill>
                  <a:schemeClr val="tx1"/>
                </a:solidFill>
                <a:effectLst/>
                <a:latin typeface="Roboto" panose="02000000000000000000" pitchFamily="2" charset="0"/>
                <a:ea typeface="Roboto" panose="02000000000000000000" pitchFamily="2" charset="0"/>
              </a:rPr>
            </a:br>
            <a:r>
              <a:rPr lang="en-US" sz="1800" b="0" dirty="0">
                <a:solidFill>
                  <a:schemeClr val="tx1"/>
                </a:solidFill>
                <a:effectLst/>
                <a:latin typeface="Roboto" panose="02000000000000000000" pitchFamily="2" charset="0"/>
                <a:ea typeface="Roboto" panose="02000000000000000000" pitchFamily="2" charset="0"/>
              </a:rPr>
              <a:t>A</a:t>
            </a:r>
            <a:r>
              <a:rPr lang="en-US" sz="1800" b="0" i="1" dirty="0">
                <a:solidFill>
                  <a:schemeClr val="tx1"/>
                </a:solidFill>
                <a:effectLst/>
                <a:latin typeface="Roboto" panose="02000000000000000000" pitchFamily="2" charset="0"/>
                <a:ea typeface="Roboto" panose="02000000000000000000" pitchFamily="2" charset="0"/>
              </a:rPr>
              <a:t> </a:t>
            </a:r>
            <a:r>
              <a:rPr lang="en-US" sz="1800" b="1" i="1" dirty="0">
                <a:solidFill>
                  <a:schemeClr val="tx1"/>
                </a:solidFill>
                <a:effectLst/>
                <a:latin typeface="Roboto" panose="02000000000000000000" pitchFamily="2" charset="0"/>
                <a:ea typeface="Roboto" panose="02000000000000000000" pitchFamily="2" charset="0"/>
              </a:rPr>
              <a:t>business strategy</a:t>
            </a:r>
            <a:r>
              <a:rPr lang="en-US" sz="1800" b="0" i="1" dirty="0">
                <a:solidFill>
                  <a:schemeClr val="tx1"/>
                </a:solidFill>
                <a:effectLst/>
                <a:latin typeface="Roboto" panose="02000000000000000000" pitchFamily="2" charset="0"/>
                <a:ea typeface="Roboto" panose="02000000000000000000" pitchFamily="2" charset="0"/>
              </a:rPr>
              <a:t> </a:t>
            </a:r>
            <a:r>
              <a:rPr lang="en-US" sz="1800" b="0" dirty="0">
                <a:solidFill>
                  <a:schemeClr val="tx1"/>
                </a:solidFill>
                <a:effectLst/>
                <a:latin typeface="Roboto" panose="02000000000000000000" pitchFamily="2" charset="0"/>
                <a:ea typeface="Roboto" panose="02000000000000000000" pitchFamily="2" charset="0"/>
              </a:rPr>
              <a:t>outlines the plan of action to achieve the vision and set objectives of an organization and guides the decision-making processes to improve the company’s financial stability in a competing market.</a:t>
            </a:r>
            <a:br>
              <a:rPr lang="en-US" sz="1800" b="0" dirty="0">
                <a:solidFill>
                  <a:schemeClr val="tx1"/>
                </a:solidFill>
                <a:effectLst/>
                <a:latin typeface="Roboto" panose="02000000000000000000" pitchFamily="2" charset="0"/>
                <a:ea typeface="Roboto" panose="02000000000000000000" pitchFamily="2" charset="0"/>
              </a:rPr>
            </a:br>
            <a:br>
              <a:rPr lang="en-US" sz="1800" b="0" dirty="0">
                <a:solidFill>
                  <a:schemeClr val="tx1"/>
                </a:solidFill>
                <a:effectLst/>
                <a:latin typeface="Roboto" panose="02000000000000000000" pitchFamily="2" charset="0"/>
                <a:ea typeface="Roboto" panose="02000000000000000000" pitchFamily="2" charset="0"/>
              </a:rPr>
            </a:br>
            <a:r>
              <a:rPr lang="en-US" sz="1800" b="0" dirty="0">
                <a:solidFill>
                  <a:schemeClr val="tx1"/>
                </a:solidFill>
                <a:effectLst/>
                <a:latin typeface="Roboto" panose="02000000000000000000" pitchFamily="2" charset="0"/>
                <a:ea typeface="Roboto" panose="02000000000000000000" pitchFamily="2" charset="0"/>
              </a:rPr>
              <a:t>Defines what we do and </a:t>
            </a:r>
            <a:r>
              <a:rPr lang="en-US" sz="1800" b="0" u="sng" dirty="0">
                <a:solidFill>
                  <a:schemeClr val="tx1"/>
                </a:solidFill>
                <a:effectLst/>
                <a:latin typeface="Roboto" panose="02000000000000000000" pitchFamily="2" charset="0"/>
                <a:ea typeface="Roboto" panose="02000000000000000000" pitchFamily="2" charset="0"/>
              </a:rPr>
              <a:t>DON</a:t>
            </a:r>
            <a:r>
              <a:rPr lang="en-US" sz="1800" b="0" dirty="0">
                <a:solidFill>
                  <a:schemeClr val="tx1"/>
                </a:solidFill>
                <a:effectLst/>
                <a:latin typeface="Roboto" panose="02000000000000000000" pitchFamily="2" charset="0"/>
                <a:ea typeface="Roboto" panose="02000000000000000000" pitchFamily="2" charset="0"/>
              </a:rPr>
              <a:t>’T do</a:t>
            </a:r>
            <a:br>
              <a:rPr lang="en-US" sz="1800" b="0" dirty="0">
                <a:solidFill>
                  <a:schemeClr val="tx1"/>
                </a:solidFill>
                <a:effectLst/>
                <a:latin typeface="Roboto" panose="02000000000000000000" pitchFamily="2" charset="0"/>
                <a:ea typeface="Roboto" panose="02000000000000000000" pitchFamily="2" charset="0"/>
              </a:rPr>
            </a:br>
            <a:br>
              <a:rPr lang="en-US" sz="1800" b="0" dirty="0">
                <a:solidFill>
                  <a:schemeClr val="tx1"/>
                </a:solidFill>
                <a:effectLst/>
                <a:latin typeface="Roboto" panose="02000000000000000000" pitchFamily="2" charset="0"/>
                <a:ea typeface="Roboto" panose="02000000000000000000" pitchFamily="2" charset="0"/>
              </a:rPr>
            </a:br>
            <a:r>
              <a:rPr lang="en-US" sz="1800" b="0" dirty="0">
                <a:solidFill>
                  <a:schemeClr val="tx1"/>
                </a:solidFill>
                <a:effectLst/>
                <a:latin typeface="Roboto" panose="02000000000000000000" pitchFamily="2" charset="0"/>
                <a:ea typeface="Roboto" panose="02000000000000000000" pitchFamily="2" charset="0"/>
              </a:rPr>
              <a:t>A high-level plan that helps a business achieve its goals.</a:t>
            </a:r>
            <a:br>
              <a:rPr lang="en-US" sz="1800" b="0" i="1" dirty="0">
                <a:solidFill>
                  <a:schemeClr val="tx1"/>
                </a:solidFill>
                <a:effectLst/>
                <a:latin typeface="Roboto" panose="02000000000000000000" pitchFamily="2" charset="0"/>
                <a:ea typeface="Roboto" panose="02000000000000000000" pitchFamily="2" charset="0"/>
              </a:rPr>
            </a:br>
            <a:br>
              <a:rPr lang="en-US" sz="1800" b="0" i="0" dirty="0">
                <a:solidFill>
                  <a:schemeClr val="tx1"/>
                </a:solidFill>
                <a:effectLst/>
                <a:latin typeface="Roboto" panose="02000000000000000000" pitchFamily="2" charset="0"/>
                <a:ea typeface="Roboto" panose="02000000000000000000" pitchFamily="2" charset="0"/>
              </a:rPr>
            </a:br>
            <a:r>
              <a:rPr lang="en-US" sz="1800" b="0" i="0" dirty="0">
                <a:solidFill>
                  <a:schemeClr val="tx1"/>
                </a:solidFill>
                <a:effectLst/>
                <a:latin typeface="Roboto" panose="02000000000000000000" pitchFamily="2" charset="0"/>
                <a:ea typeface="Roboto" panose="02000000000000000000" pitchFamily="2" charset="0"/>
              </a:rPr>
              <a:t>A business objective without a strategy is just a dream. It is no less than a gamble if you enter into the market without a well-planned strategy.</a:t>
            </a:r>
            <a:br>
              <a:rPr lang="en-US" sz="1800" b="0" i="0" dirty="0">
                <a:solidFill>
                  <a:schemeClr val="tx1"/>
                </a:solidFill>
                <a:effectLst/>
                <a:latin typeface="Roboto" panose="02000000000000000000" pitchFamily="2" charset="0"/>
                <a:ea typeface="Roboto" panose="02000000000000000000" pitchFamily="2" charset="0"/>
              </a:rPr>
            </a:br>
            <a:br>
              <a:rPr lang="en-US" sz="1800" b="0" i="0" dirty="0">
                <a:solidFill>
                  <a:schemeClr val="tx1"/>
                </a:solidFill>
                <a:effectLst/>
                <a:latin typeface="Roboto" panose="02000000000000000000" pitchFamily="2" charset="0"/>
                <a:ea typeface="Roboto" panose="02000000000000000000" pitchFamily="2" charset="0"/>
              </a:rPr>
            </a:br>
            <a:r>
              <a:rPr lang="en-US" sz="1800" b="0" i="0" dirty="0">
                <a:solidFill>
                  <a:schemeClr val="tx1"/>
                </a:solidFill>
                <a:effectLst/>
                <a:latin typeface="Roboto" panose="02000000000000000000" pitchFamily="2" charset="0"/>
                <a:ea typeface="Roboto" panose="02000000000000000000" pitchFamily="2" charset="0"/>
              </a:rPr>
              <a:t>Static vs Dynamic Strategy (annual/on-going)</a:t>
            </a:r>
            <a:endParaRPr lang="en-US" sz="2200" dirty="0">
              <a:solidFill>
                <a:schemeClr val="tx1"/>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p>
            <a:pPr algn="r" defTabSz="914400">
              <a:spcAft>
                <a:spcPts val="600"/>
              </a:spcAft>
            </a:pPr>
            <a:fld id="{B66A45A0-4AD1-4694-A07F-B3BA13B983E2}" type="slidenum">
              <a:rPr lang="en-US" sz="1050" smtClean="0">
                <a:latin typeface="+mn-lt"/>
                <a:ea typeface="+mn-ea"/>
              </a:rPr>
              <a:pPr algn="r" defTabSz="914400">
                <a:spcAft>
                  <a:spcPts val="600"/>
                </a:spcAft>
              </a:pPr>
              <a:t>9</a:t>
            </a:fld>
            <a:endParaRPr lang="en-US" sz="1050">
              <a:latin typeface="+mn-lt"/>
              <a:ea typeface="+mn-ea"/>
            </a:endParaRPr>
          </a:p>
        </p:txBody>
      </p:sp>
    </p:spTree>
    <p:extLst>
      <p:ext uri="{BB962C8B-B14F-4D97-AF65-F5344CB8AC3E}">
        <p14:creationId xmlns:p14="http://schemas.microsoft.com/office/powerpoint/2010/main" val="1611838432"/>
      </p:ext>
    </p:extLst>
  </p:cSld>
  <p:clrMapOvr>
    <a:masterClrMapping/>
  </p:clrMapOvr>
</p:sld>
</file>

<file path=ppt/theme/theme1.xml><?xml version="1.0" encoding="utf-8"?>
<a:theme xmlns:a="http://schemas.openxmlformats.org/drawingml/2006/main" name="Retrospect">
  <a:themeElements>
    <a:clrScheme name="CFO Rising 1">
      <a:dk1>
        <a:srgbClr val="000000"/>
      </a:dk1>
      <a:lt1>
        <a:srgbClr val="FFFFFF"/>
      </a:lt1>
      <a:dk2>
        <a:srgbClr val="094255"/>
      </a:dk2>
      <a:lt2>
        <a:srgbClr val="D7E6EB"/>
      </a:lt2>
      <a:accent1>
        <a:srgbClr val="EB8A2F"/>
      </a:accent1>
      <a:accent2>
        <a:srgbClr val="7CB4C0"/>
      </a:accent2>
      <a:accent3>
        <a:srgbClr val="E5B550"/>
      </a:accent3>
      <a:accent4>
        <a:srgbClr val="D7E6EB"/>
      </a:accent4>
      <a:accent5>
        <a:srgbClr val="FEFFFF"/>
      </a:accent5>
      <a:accent6>
        <a:srgbClr val="369DC2"/>
      </a:accent6>
      <a:hlink>
        <a:srgbClr val="7CB4C0"/>
      </a:hlink>
      <a:folHlink>
        <a:srgbClr val="09425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solidFill>
          <a:srgbClr val="EB8B3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PM Fellows Program Presentation_Session 1_Day 1_12_22_2014">
  <a:themeElements>
    <a:clrScheme name="Serco">
      <a:dk1>
        <a:srgbClr val="2E3940"/>
      </a:dk1>
      <a:lt1>
        <a:sysClr val="window" lastClr="FFFFFF"/>
      </a:lt1>
      <a:dk2>
        <a:srgbClr val="660000"/>
      </a:dk2>
      <a:lt2>
        <a:srgbClr val="CED7DD"/>
      </a:lt2>
      <a:accent1>
        <a:srgbClr val="EE2A24"/>
      </a:accent1>
      <a:accent2>
        <a:srgbClr val="A71C20"/>
      </a:accent2>
      <a:accent3>
        <a:srgbClr val="455560"/>
      </a:accent3>
      <a:accent4>
        <a:srgbClr val="637680"/>
      </a:accent4>
      <a:accent5>
        <a:srgbClr val="82949D"/>
      </a:accent5>
      <a:accent6>
        <a:srgbClr val="A7B5BE"/>
      </a:accent6>
      <a:hlink>
        <a:srgbClr val="CED7DD"/>
      </a:hlink>
      <a:folHlink>
        <a:srgbClr val="2E39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13275</TotalTime>
  <Words>2569</Words>
  <Application>Microsoft Office PowerPoint</Application>
  <PresentationFormat>Widescreen</PresentationFormat>
  <Paragraphs>273</Paragraphs>
  <Slides>25</Slides>
  <Notes>16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Roboto</vt:lpstr>
      <vt:lpstr>Helvetica Neue</vt:lpstr>
      <vt:lpstr>Lucida Grande</vt:lpstr>
      <vt:lpstr>Antonio</vt:lpstr>
      <vt:lpstr>Wingdings</vt:lpstr>
      <vt:lpstr>Roboto Medium</vt:lpstr>
      <vt:lpstr>Calibri Light</vt:lpstr>
      <vt:lpstr>Roboto Black</vt:lpstr>
      <vt:lpstr>Avenir Next LT Pro</vt:lpstr>
      <vt:lpstr>Trebuchet MS</vt:lpstr>
      <vt:lpstr>Antonio Light</vt:lpstr>
      <vt:lpstr>Tahoma</vt:lpstr>
      <vt:lpstr>Calibri</vt:lpstr>
      <vt:lpstr>Arial</vt:lpstr>
      <vt:lpstr>Retrospect</vt:lpstr>
      <vt:lpstr>PM Fellows Program Presentation_Session 1_Day 1_12_22_2014</vt:lpstr>
      <vt:lpstr>PowerPoint Presentation</vt:lpstr>
      <vt:lpstr>Welcome Back!</vt:lpstr>
      <vt:lpstr>May 18th Capstone event-  Taking place where? We ask that you please RSVP to us so we have proper headcounts. We will be making important announcements for 2022-2023 at the Capstone event so we encourage you to please attend  Alliance/CBRE Charity Golf Tournament- May 9th Latest books from Stewart Leadership-   Please let us know if you did not receive copies </vt:lpstr>
      <vt:lpstr>Webinars hosted by BDO-   Selecting a Govcon ERP In case you missed it, BDO hosted this webinar today.  Feel free to access the recording by following this link.   https://www.bdo.com/insights/industries/government-contracting/bdo-s-government-contracting-webinar-series  Mergers &amp; Acquisitions: Considerations for Government Contractors May 17, 2022 12:00 - 1:00 PM EST Speakers: Chandra Chudamani and Kasra Mojtahedi ( we will share the link)   </vt:lpstr>
      <vt:lpstr>    New Job Alert!</vt:lpstr>
      <vt:lpstr>Tonight’s Agenda</vt:lpstr>
      <vt:lpstr>    Strategy</vt:lpstr>
      <vt:lpstr>CFO are Responsible for Three Primary Areas  (from CFO Rising session 10)</vt:lpstr>
      <vt:lpstr>Strategy _ A business strategy is the combination of all the decisions taken and actions performed by the business to accomplish business goals and to secure a competitive position in the market.  A business strategy outlines the plan of action to achieve the vision and set objectives of an organization and guides the decision-making processes to improve the company’s financial stability in a competing market.  Defines what we do and DON’T do  A high-level plan that helps a business achieve its goals.  A business objective without a strategy is just a dream. It is no less than a gamble if you enter into the market without a well-planned strategy.  Static vs Dynamic Strategy (annual/on-going)</vt:lpstr>
      <vt:lpstr>What does being Strategic really mean?</vt:lpstr>
      <vt:lpstr>Elements of Strategic Planning</vt:lpstr>
      <vt:lpstr>Strategic Planning Cycle </vt:lpstr>
      <vt:lpstr>SWOT Analysis  Business strengths – attributes that help achieve company objectives (reputation, key technology)  Business weaknesses – characteristics that hinder achieving company objectives (high turnover, lack of technical depth)  Threats to the business – external factors (competition, changing customer behavior)  Opportunities for the business – external factors that help achieve company objectives (new emerging markets, vendor partnerships,I ncrease in market demand)</vt:lpstr>
      <vt:lpstr>Business Areas - Investment</vt:lpstr>
      <vt:lpstr>What role should strategy play in your organization</vt:lpstr>
      <vt:lpstr>Strategy – Questions to consider </vt:lpstr>
      <vt:lpstr>Strategy – Defined </vt:lpstr>
      <vt:lpstr>Break-out Session</vt:lpstr>
      <vt:lpstr>Strategic Thinking vs. Strategic Planning</vt:lpstr>
      <vt:lpstr>Are You a Tactical or Strategic CFO?</vt:lpstr>
      <vt:lpstr>Evaluating Strategy when you join the company</vt:lpstr>
      <vt:lpstr>Role of the CFO in Strategy</vt:lpstr>
      <vt:lpstr>Life Lessons by Gordon and Brian</vt:lpstr>
      <vt:lpstr>Open 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Brittney Gordon</dc:creator>
  <cp:keywords>Public</cp:keywords>
  <cp:lastModifiedBy>Brian Meadows</cp:lastModifiedBy>
  <cp:revision>200</cp:revision>
  <cp:lastPrinted>2019-10-30T16:34:28Z</cp:lastPrinted>
  <dcterms:created xsi:type="dcterms:W3CDTF">2019-10-28T15:26:37Z</dcterms:created>
  <dcterms:modified xsi:type="dcterms:W3CDTF">2022-04-20T15:06:48Z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dec6a403-555f-4ea1-baba-5abfaedf4032</vt:lpwstr>
  </property>
  <property fmtid="{D5CDD505-2E9C-101B-9397-08002B2CF9AE}" pid="3" name="Classification">
    <vt:lpwstr>TitusClass-Public</vt:lpwstr>
  </property>
  <property fmtid="{D5CDD505-2E9C-101B-9397-08002B2CF9AE}" pid="4" name="MSIP_Label_d6fb369a-307f-449b-a188-56348c6f1760_Enabled">
    <vt:lpwstr>true</vt:lpwstr>
  </property>
  <property fmtid="{D5CDD505-2E9C-101B-9397-08002B2CF9AE}" pid="5" name="MSIP_Label_d6fb369a-307f-449b-a188-56348c6f1760_SetDate">
    <vt:lpwstr>2022-04-20T14:39:42Z</vt:lpwstr>
  </property>
  <property fmtid="{D5CDD505-2E9C-101B-9397-08002B2CF9AE}" pid="6" name="MSIP_Label_d6fb369a-307f-449b-a188-56348c6f1760_Method">
    <vt:lpwstr>Standard</vt:lpwstr>
  </property>
  <property fmtid="{D5CDD505-2E9C-101B-9397-08002B2CF9AE}" pid="7" name="MSIP_Label_d6fb369a-307f-449b-a188-56348c6f1760_Name">
    <vt:lpwstr>d6fb369a-307f-449b-a188-56348c6f1760</vt:lpwstr>
  </property>
  <property fmtid="{D5CDD505-2E9C-101B-9397-08002B2CF9AE}" pid="8" name="MSIP_Label_d6fb369a-307f-449b-a188-56348c6f1760_SiteId">
    <vt:lpwstr>f93616dd-45a6-40c8-9e29-adab2fb5f25c</vt:lpwstr>
  </property>
  <property fmtid="{D5CDD505-2E9C-101B-9397-08002B2CF9AE}" pid="9" name="MSIP_Label_d6fb369a-307f-449b-a188-56348c6f1760_ActionId">
    <vt:lpwstr>9d372847-6346-4f73-8747-d9bbb4fa2209</vt:lpwstr>
  </property>
  <property fmtid="{D5CDD505-2E9C-101B-9397-08002B2CF9AE}" pid="10" name="MSIP_Label_d6fb369a-307f-449b-a188-56348c6f1760_ContentBits">
    <vt:lpwstr>1</vt:lpwstr>
  </property>
</Properties>
</file>